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5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8276554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112"/>
            <a:ext cx="10464800" cy="609779"/>
          </a:xfrm>
          <a:prstGeom prst="rect">
            <a:avLst/>
          </a:prstGeom>
        </p:spPr>
        <p:txBody>
          <a:bodyPr/>
          <a:lstStyle/>
          <a:p>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Table"/>
          <p:cNvGraphicFramePr/>
          <p:nvPr/>
        </p:nvGraphicFramePr>
        <p:xfrm>
          <a:off x="952500" y="1409700"/>
          <a:ext cx="11099800" cy="7451086"/>
        </p:xfrm>
        <a:graphic>
          <a:graphicData uri="http://schemas.openxmlformats.org/drawingml/2006/table">
            <a:tbl>
              <a:tblPr>
                <a:tableStyleId>{4C3C2611-4C71-4FC5-86AE-919BDF0F9419}</a:tableStyleId>
              </a:tblPr>
              <a:tblGrid>
                <a:gridCol w="5549900"/>
                <a:gridCol w="5549900"/>
              </a:tblGrid>
              <a:tr h="1030514">
                <a:tc>
                  <a:txBody>
                    <a:bodyPr/>
                    <a:lstStyle/>
                    <a:p>
                      <a:pPr defTabSz="914400">
                        <a:defRPr sz="7200">
                          <a:latin typeface="Anivers"/>
                          <a:ea typeface="Anivers"/>
                          <a:cs typeface="Anivers"/>
                          <a:sym typeface="Anivers"/>
                        </a:defRPr>
                      </a:pPr>
                      <a:endParaRPr/>
                    </a:p>
                  </a:txBody>
                  <a:tcPr marL="50800" marR="50800" marT="50800" marB="50800" anchor="ctr" horzOverflow="overflow">
                    <a:lnB w="88900">
                      <a:solidFill>
                        <a:srgbClr val="000000"/>
                      </a:solidFill>
                      <a:miter lim="400000"/>
                    </a:lnB>
                  </a:tcPr>
                </a:tc>
                <a:tc>
                  <a:txBody>
                    <a:bodyPr/>
                    <a:lstStyle/>
                    <a:p>
                      <a:pPr defTabSz="914400">
                        <a:defRPr sz="2200">
                          <a:sym typeface="Helvetica"/>
                        </a:defRPr>
                      </a:pPr>
                      <a:endParaRPr/>
                    </a:p>
                  </a:txBody>
                  <a:tcPr marL="50800" marR="50800" marT="50800" marB="50800" anchor="ctr" horzOverflow="overflow"/>
                </a:tc>
              </a:tr>
              <a:tr h="1500797">
                <a:tc>
                  <a:txBody>
                    <a:bodyPr/>
                    <a:lstStyle/>
                    <a:p>
                      <a:pPr defTabSz="914400">
                        <a:defRPr sz="1800"/>
                      </a:pPr>
                      <a:r>
                        <a:rPr sz="7200">
                          <a:solidFill>
                            <a:srgbClr val="FFFFFF"/>
                          </a:solidFill>
                          <a:latin typeface="Anivers"/>
                          <a:ea typeface="Anivers"/>
                          <a:cs typeface="Anivers"/>
                          <a:sym typeface="Anivers"/>
                        </a:rPr>
                        <a:t>MODULE</a:t>
                      </a:r>
                    </a:p>
                  </a:txBody>
                  <a:tcPr marL="50800" marR="50800" marT="50800" marB="50800" anchor="ctr" horzOverflow="overflow">
                    <a:lnL w="88900">
                      <a:solidFill>
                        <a:srgbClr val="000000"/>
                      </a:solidFill>
                      <a:miter lim="400000"/>
                    </a:lnL>
                    <a:lnR w="88900">
                      <a:solidFill>
                        <a:srgbClr val="000000"/>
                      </a:solidFill>
                      <a:miter lim="400000"/>
                    </a:lnR>
                    <a:lnT w="88900">
                      <a:solidFill>
                        <a:srgbClr val="000000"/>
                      </a:solidFill>
                      <a:miter lim="400000"/>
                    </a:lnT>
                    <a:solidFill>
                      <a:srgbClr val="000000"/>
                    </a:solidFill>
                  </a:tcPr>
                </a:tc>
                <a:tc rowSpan="2">
                  <a:txBody>
                    <a:bodyPr/>
                    <a:lstStyle/>
                    <a:p>
                      <a:pPr defTabSz="914400">
                        <a:defRPr sz="2200">
                          <a:sym typeface="Helvetica"/>
                        </a:defRPr>
                      </a:pPr>
                      <a:endParaRPr/>
                    </a:p>
                  </a:txBody>
                  <a:tcPr marL="50800" marR="50800" marT="50800" marB="50800" anchor="ctr" horzOverflow="overflow">
                    <a:lnL w="88900">
                      <a:solidFill>
                        <a:srgbClr val="000000"/>
                      </a:solidFill>
                      <a:miter lim="400000"/>
                    </a:lnL>
                  </a:tcPr>
                </a:tc>
              </a:tr>
              <a:tr h="1322968">
                <a:tc>
                  <a:txBody>
                    <a:bodyPr/>
                    <a:lstStyle/>
                    <a:p>
                      <a:pPr defTabSz="914400">
                        <a:defRPr sz="1800"/>
                      </a:pPr>
                      <a:r>
                        <a:rPr sz="7200">
                          <a:latin typeface="Anivers"/>
                          <a:ea typeface="Anivers"/>
                          <a:cs typeface="Anivers"/>
                          <a:sym typeface="Anivers"/>
                        </a:rPr>
                        <a:t>No. 08</a:t>
                      </a:r>
                    </a:p>
                  </a:txBody>
                  <a:tcPr marL="50800" marR="50800" marT="50800" marB="50800" anchor="ctr" horzOverflow="overflow">
                    <a:lnL w="88900">
                      <a:solidFill>
                        <a:srgbClr val="000000"/>
                      </a:solidFill>
                      <a:miter lim="400000"/>
                    </a:lnL>
                    <a:lnR w="88900">
                      <a:solidFill>
                        <a:srgbClr val="000000"/>
                      </a:solidFill>
                      <a:miter lim="400000"/>
                    </a:lnR>
                    <a:lnB w="88900">
                      <a:solidFill>
                        <a:srgbClr val="000000"/>
                      </a:solidFill>
                      <a:miter lim="400000"/>
                    </a:lnB>
                  </a:tcPr>
                </a:tc>
                <a:tc vMerge="1">
                  <a:txBody>
                    <a:bodyPr/>
                    <a:lstStyle/>
                    <a:p>
                      <a:endParaRPr lang="fr-FR"/>
                    </a:p>
                  </a:txBody>
                  <a:tcPr/>
                </a:tc>
              </a:tr>
              <a:tr h="267777">
                <a:tc gridSpan="2">
                  <a:txBody>
                    <a:bodyPr/>
                    <a:lstStyle/>
                    <a:p>
                      <a:pPr defTabSz="914400">
                        <a:defRPr sz="4800">
                          <a:solidFill>
                            <a:srgbClr val="653300"/>
                          </a:solidFill>
                          <a:latin typeface="Anivers"/>
                          <a:ea typeface="Anivers"/>
                          <a:cs typeface="Anivers"/>
                          <a:sym typeface="Anivers"/>
                        </a:defRPr>
                      </a:pPr>
                      <a:endParaRPr/>
                    </a:p>
                  </a:txBody>
                  <a:tcPr marL="50800" marR="50800" marT="50800" marB="50800" anchor="ctr" horzOverflow="overflow">
                    <a:lnT w="88900">
                      <a:solidFill>
                        <a:srgbClr val="000000"/>
                      </a:solidFill>
                      <a:miter lim="400000"/>
                    </a:lnT>
                    <a:lnB w="88900">
                      <a:solidFill>
                        <a:srgbClr val="73F394"/>
                      </a:solidFill>
                      <a:miter lim="400000"/>
                    </a:lnB>
                  </a:tcPr>
                </a:tc>
                <a:tc hMerge="1">
                  <a:txBody>
                    <a:bodyPr/>
                    <a:lstStyle/>
                    <a:p>
                      <a:endParaRPr lang="fr-FR"/>
                    </a:p>
                  </a:txBody>
                  <a:tcPr/>
                </a:tc>
              </a:tr>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5 steps to professional F&amp;B order taking</a:t>
                      </a:r>
                    </a:p>
                  </a:txBody>
                  <a:tcPr marL="50800" marR="50800" marT="50800" marB="50800" anchor="ctr" horzOverflow="overflow">
                    <a:lnT w="88900">
                      <a:solidFill>
                        <a:srgbClr val="73F394"/>
                      </a:solidFill>
                      <a:miter lim="400000"/>
                    </a:lnT>
                  </a:tcPr>
                </a:tc>
                <a:tc hMerge="1">
                  <a:txBody>
                    <a:bodyPr/>
                    <a:lstStyle/>
                    <a:p>
                      <a:endParaRPr lang="fr-FR"/>
                    </a:p>
                  </a:txBody>
                  <a:tcPr/>
                </a:tc>
              </a:tr>
              <a:tr h="685800">
                <a:tc gridSpan="2">
                  <a:txBody>
                    <a:bodyPr/>
                    <a:lstStyle/>
                    <a:p>
                      <a:pPr defTabSz="914400">
                        <a:defRPr sz="3800">
                          <a:solidFill>
                            <a:srgbClr val="6ECB43"/>
                          </a:solidFill>
                          <a:latin typeface="Anivers"/>
                          <a:ea typeface="Anivers"/>
                          <a:cs typeface="Anivers"/>
                          <a:sym typeface="Anivers"/>
                        </a:defRPr>
                      </a:pPr>
                      <a:endParaRPr/>
                    </a:p>
                  </a:txBody>
                  <a:tcPr marL="50800" marR="50800" marT="50800" marB="50800" anchor="ctr" horzOverflow="overflow"/>
                </a:tc>
                <a:tc hMerge="1">
                  <a:txBody>
                    <a:bodyPr/>
                    <a:lstStyle/>
                    <a:p>
                      <a:endParaRPr lang="fr-FR"/>
                    </a:p>
                  </a:txBody>
                  <a:tcPr/>
                </a:tc>
              </a:tr>
            </a:tbl>
          </a:graphicData>
        </a:graphic>
      </p:graphicFrame>
      <p:sp>
        <p:nvSpPr>
          <p:cNvPr id="120"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121" name="Logo.pdf" descr="Logo.pdf"/>
          <p:cNvPicPr>
            <a:picLocks noChangeAspect="1"/>
          </p:cNvPicPr>
          <p:nvPr/>
        </p:nvPicPr>
        <p:blipFill>
          <a:blip r:embed="rId2">
            <a:extLst/>
          </a:blip>
          <a:stretch>
            <a:fillRect/>
          </a:stretch>
        </p:blipFill>
        <p:spPr>
          <a:xfrm>
            <a:off x="10582347" y="721699"/>
            <a:ext cx="1554187" cy="68986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6" name="Table"/>
          <p:cNvGraphicFramePr/>
          <p:nvPr/>
        </p:nvGraphicFramePr>
        <p:xfrm>
          <a:off x="1087210" y="3985600"/>
          <a:ext cx="10830378" cy="4114801"/>
        </p:xfrm>
        <a:graphic>
          <a:graphicData uri="http://schemas.openxmlformats.org/drawingml/2006/table">
            <a:tbl>
              <a:tblPr>
                <a:tableStyleId>{4C3C2611-4C71-4FC5-86AE-919BDF0F9419}</a:tableStyleId>
              </a:tblPr>
              <a:tblGrid>
                <a:gridCol w="2707594"/>
                <a:gridCol w="2707594"/>
                <a:gridCol w="2707594"/>
                <a:gridCol w="2707594"/>
              </a:tblGrid>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cap="all">
                          <a:solidFill>
                            <a:srgbClr val="0433FF"/>
                          </a:solidFill>
                          <a:latin typeface="Bradley Hand ITC TT-Bold"/>
                          <a:ea typeface="Bradley Hand ITC TT-Bold"/>
                          <a:cs typeface="Bradley Hand ITC TT-Bold"/>
                          <a:sym typeface="Bradley Hand ITC TT-Bold"/>
                        </a:rPr>
                        <a:t>Carbs</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0433FF"/>
                          </a:solidFill>
                          <a:latin typeface="Bradley Hand ITC TT-Bold"/>
                          <a:ea typeface="Bradley Hand ITC TT-Bold"/>
                          <a:cs typeface="Bradley Hand ITC TT-Bold"/>
                          <a:sym typeface="Bradley Hand ITC TT-Bold"/>
                        </a:rPr>
                        <a:t>pasta</a:t>
                      </a:r>
                    </a:p>
                  </a:txBody>
                  <a:tcPr marL="0" marR="0" marT="0" marB="0" anchor="ctr"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pPr>
                      <a:r>
                        <a:rPr sz="1600">
                          <a:solidFill>
                            <a:srgbClr val="0433FF"/>
                          </a:solidFill>
                          <a:latin typeface="Bradley Hand ITC TT-Bold"/>
                          <a:ea typeface="Bradley Hand ITC TT-Bold"/>
                          <a:cs typeface="Bradley Hand ITC TT-Bold"/>
                          <a:sym typeface="Bradley Hand ITC TT-Bold"/>
                        </a:rPr>
                        <a:t>rice</a:t>
                      </a:r>
                    </a:p>
                  </a:txBody>
                  <a:tcPr marL="63500" marR="63500" marT="63500" marB="63500" anchor="ctr"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pPr>
                      <a:r>
                        <a:rPr sz="1600">
                          <a:solidFill>
                            <a:srgbClr val="0433FF"/>
                          </a:solidFill>
                          <a:latin typeface="Bradley Hand ITC TT-Bold"/>
                          <a:ea typeface="Bradley Hand ITC TT-Bold"/>
                          <a:cs typeface="Bradley Hand ITC TT-Bold"/>
                          <a:sym typeface="Bradley Hand ITC TT-Bold"/>
                        </a:rPr>
                        <a:t>flour</a:t>
                      </a:r>
                    </a:p>
                  </a:txBody>
                  <a:tcPr marL="63500" marR="63500" marT="63500" marB="63500" anchor="ctr"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r h="3429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cap="all">
                          <a:solidFill>
                            <a:srgbClr val="0056D6"/>
                          </a:solidFill>
                          <a:latin typeface="Bradley Hand ITC TT-Bold"/>
                          <a:ea typeface="Bradley Hand ITC TT-Bold"/>
                          <a:cs typeface="Bradley Hand ITC TT-Bold"/>
                          <a:sym typeface="Bradley Hand ITC TT-Bold"/>
                        </a:rPr>
                        <a:t>?</a:t>
                      </a: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solidFill>
                      <a:srgbClr val="EFEDE7"/>
                    </a:solidFill>
                  </a:tcPr>
                </a:tc>
                <a:tc>
                  <a:txBody>
                    <a:bodyPr/>
                    <a:lstStyle/>
                    <a:p>
                      <a:pPr indent="359999"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Verdana"/>
                          <a:ea typeface="Verdana"/>
                          <a:cs typeface="Verdana"/>
                          <a:sym typeface="Verdana"/>
                        </a:defRPr>
                      </a:pPr>
                      <a:endParaRPr/>
                    </a:p>
                  </a:txBody>
                  <a:tcPr marL="0" marR="0" marT="0" marB="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c>
                  <a:txBody>
                    <a:bodyPr/>
                    <a:lstStyle/>
                    <a:p>
                      <a:pPr defTabSz="450000">
                        <a:defRPr sz="1800">
                          <a:sym typeface="Helvetica"/>
                        </a:defRPr>
                      </a:pPr>
                      <a:endParaRPr/>
                    </a:p>
                  </a:txBody>
                  <a:tcPr marL="63500" marR="63500" marT="63500" marB="6350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noFill/>
                  </a:tcPr>
                </a:tc>
              </a:tr>
            </a:tbl>
          </a:graphicData>
        </a:graphic>
      </p:graphicFrame>
      <p:graphicFrame>
        <p:nvGraphicFramePr>
          <p:cNvPr id="207" name="Table"/>
          <p:cNvGraphicFramePr/>
          <p:nvPr/>
        </p:nvGraphicFramePr>
        <p:xfrm>
          <a:off x="1093559" y="1694350"/>
          <a:ext cx="10817676" cy="2057401"/>
        </p:xfrm>
        <a:graphic>
          <a:graphicData uri="http://schemas.openxmlformats.org/drawingml/2006/table">
            <a:tbl>
              <a:tblPr>
                <a:tableStyleId>{4C3C2611-4C71-4FC5-86AE-919BDF0F9419}</a:tableStyleId>
              </a:tblPr>
              <a:tblGrid>
                <a:gridCol w="1802946"/>
                <a:gridCol w="1802946"/>
                <a:gridCol w="1802946"/>
                <a:gridCol w="1802946"/>
                <a:gridCol w="1802946"/>
                <a:gridCol w="1802946"/>
              </a:tblGrid>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lemon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solidFill>
                            <a:srgbClr val="0433FF"/>
                          </a:solidFill>
                          <a:latin typeface="Bradley Hand ITC TT-Bold"/>
                          <a:ea typeface="Bradley Hand ITC TT-Bold"/>
                          <a:cs typeface="Bradley Hand ITC TT-Bold"/>
                          <a:sym typeface="Bradley Hand ITC TT-Bold"/>
                        </a:rPr>
                        <a:t>pasta</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defRPr sz="1800"/>
                      </a:pPr>
                      <a:r>
                        <a:rPr sz="1300">
                          <a:latin typeface="Verdana"/>
                          <a:ea typeface="Verdana"/>
                          <a:cs typeface="Verdana"/>
                          <a:sym typeface="Verdana"/>
                        </a:rPr>
                        <a:t>parsley</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solidFill>
                            <a:srgbClr val="0433FF"/>
                          </a:solidFill>
                          <a:latin typeface="Bradley Hand ITC TT-Bold"/>
                          <a:ea typeface="Bradley Hand ITC TT-Bold"/>
                          <a:cs typeface="Bradley Hand ITC TT-Bold"/>
                          <a:sym typeface="Bradley Hand ITC TT-Bold"/>
                        </a:rPr>
                        <a:t>rice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yuzu</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lamb</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leeks</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defRPr sz="1800"/>
                      </a:pPr>
                      <a:r>
                        <a:rPr sz="1300">
                          <a:latin typeface="Verdana"/>
                          <a:ea typeface="Verdana"/>
                          <a:cs typeface="Verdana"/>
                          <a:sym typeface="Verdana"/>
                        </a:rPr>
                        <a:t>creme fraiche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peas</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defRPr sz="1800"/>
                      </a:pPr>
                      <a:r>
                        <a:rPr sz="1300">
                          <a:latin typeface="Verdana"/>
                          <a:ea typeface="Verdana"/>
                          <a:cs typeface="Verdana"/>
                          <a:sym typeface="Verdana"/>
                        </a:rPr>
                        <a:t>nutmeg</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pork</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John Dory</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rösti</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eel</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sauté</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solidFill>
                            <a:srgbClr val="0433FF"/>
                          </a:solidFill>
                          <a:latin typeface="Bradley Hand ITC TT-Bold"/>
                          <a:ea typeface="Bradley Hand ITC TT-Bold"/>
                          <a:cs typeface="Bradley Hand ITC TT-Bold"/>
                          <a:sym typeface="Bradley Hand ITC TT-Bold"/>
                        </a:rPr>
                        <a:t>flour</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defRPr sz="1800"/>
                      </a:pPr>
                      <a:r>
                        <a:rPr sz="1300">
                          <a:latin typeface="Verdana"/>
                          <a:ea typeface="Verdana"/>
                          <a:cs typeface="Verdana"/>
                          <a:sym typeface="Verdana"/>
                        </a:rPr>
                        <a:t>tarragon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lettuce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scallop</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lobster</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cumin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plaice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vanilla</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orange blossom</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cinnamon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milk</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lyonnaise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liquorice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urchins</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butter</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r h="34290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sage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duck</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orange</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capon</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turkey</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300">
                          <a:latin typeface="Verdana"/>
                          <a:ea typeface="Verdana"/>
                          <a:cs typeface="Verdana"/>
                          <a:sym typeface="Verdana"/>
                        </a:rPr>
                        <a:t>veal</a:t>
                      </a:r>
                    </a:p>
                  </a:txBody>
                  <a:tcPr marL="63500" marR="63500" marT="63500" marB="63500" anchor="ctr"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
        <p:nvSpPr>
          <p:cNvPr id="208" name="Put the following items of food into groups of three.…"/>
          <p:cNvSpPr txBox="1"/>
          <p:nvPr/>
        </p:nvSpPr>
        <p:spPr>
          <a:xfrm>
            <a:off x="1563141" y="666748"/>
            <a:ext cx="5823254" cy="800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Put the following items of food into groups of three.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The first three items have been done for you.</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b="1">
                <a:solidFill>
                  <a:srgbClr val="B69D91"/>
                </a:solidFill>
                <a:latin typeface="Verdana"/>
                <a:ea typeface="Verdana"/>
                <a:cs typeface="Verdana"/>
                <a:sym typeface="Verdana"/>
              </a:defRPr>
            </a:pPr>
            <a:r>
              <a:t>Then write the group name in the left column.</a:t>
            </a:r>
          </a:p>
        </p:txBody>
      </p:sp>
      <p:pic>
        <p:nvPicPr>
          <p:cNvPr id="209"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210"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11"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212"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 name="Table"/>
          <p:cNvGraphicFramePr/>
          <p:nvPr/>
        </p:nvGraphicFramePr>
        <p:xfrm>
          <a:off x="952500" y="797548"/>
          <a:ext cx="11099800" cy="1909524"/>
        </p:xfrm>
        <a:graphic>
          <a:graphicData uri="http://schemas.openxmlformats.org/drawingml/2006/table">
            <a:tbl>
              <a:tblPr>
                <a:tableStyleId>{4C3C2611-4C71-4FC5-86AE-919BDF0F9419}</a:tableStyleId>
              </a:tblPr>
              <a:tblGrid>
                <a:gridCol w="5549900"/>
                <a:gridCol w="5549900"/>
              </a:tblGrid>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5 steps to professional F&amp;B order taking</a:t>
                      </a:r>
                    </a:p>
                  </a:txBody>
                  <a:tcPr marL="50800" marR="50800" marT="50800" marB="50800" anchor="ctr" horzOverflow="overflow">
                    <a:lnT w="88900">
                      <a:solidFill>
                        <a:srgbClr val="73F394"/>
                      </a:solidFill>
                      <a:miter lim="400000"/>
                    </a:lnT>
                  </a:tcPr>
                </a:tc>
                <a:tc hMerge="1">
                  <a:txBody>
                    <a:bodyPr/>
                    <a:lstStyle/>
                    <a:p>
                      <a:endParaRPr lang="fr-FR"/>
                    </a:p>
                  </a:txBody>
                  <a:tcPr/>
                </a:tc>
              </a:tr>
            </a:tbl>
          </a:graphicData>
        </a:graphic>
      </p:graphicFrame>
      <p:sp>
        <p:nvSpPr>
          <p:cNvPr id="215" name="Step 1"/>
          <p:cNvSpPr txBox="1"/>
          <p:nvPr/>
        </p:nvSpPr>
        <p:spPr>
          <a:xfrm>
            <a:off x="4911850" y="2690470"/>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1</a:t>
            </a:r>
          </a:p>
        </p:txBody>
      </p:sp>
      <p:sp>
        <p:nvSpPr>
          <p:cNvPr id="216" name="Line"/>
          <p:cNvSpPr/>
          <p:nvPr/>
        </p:nvSpPr>
        <p:spPr>
          <a:xfrm flipH="1" flipV="1">
            <a:off x="4908547" y="3162000"/>
            <a:ext cx="6451814" cy="3"/>
          </a:xfrm>
          <a:prstGeom prst="line">
            <a:avLst/>
          </a:prstGeom>
          <a:ln w="25400">
            <a:solidFill>
              <a:srgbClr val="EBEBEB"/>
            </a:solidFill>
            <a:miter lim="400000"/>
          </a:ln>
        </p:spPr>
        <p:txBody>
          <a:bodyPr lIns="45718" tIns="45718" rIns="45718" bIns="45718"/>
          <a:lstStyle/>
          <a:p>
            <a:endParaRPr/>
          </a:p>
        </p:txBody>
      </p:sp>
      <p:sp>
        <p:nvSpPr>
          <p:cNvPr id="217" name="Being knowledgeable about menu items"/>
          <p:cNvSpPr txBox="1"/>
          <p:nvPr/>
        </p:nvSpPr>
        <p:spPr>
          <a:xfrm>
            <a:off x="6236563" y="3165779"/>
            <a:ext cx="511637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Being knowledgeable about menu items</a:t>
            </a:r>
          </a:p>
        </p:txBody>
      </p:sp>
      <p:sp>
        <p:nvSpPr>
          <p:cNvPr id="218" name="Step 2"/>
          <p:cNvSpPr txBox="1"/>
          <p:nvPr/>
        </p:nvSpPr>
        <p:spPr>
          <a:xfrm>
            <a:off x="4911850" y="4087179"/>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0422C"/>
                </a:solidFill>
              </a:defRPr>
            </a:lvl1pPr>
          </a:lstStyle>
          <a:p>
            <a:r>
              <a:t>Step 2</a:t>
            </a:r>
          </a:p>
        </p:txBody>
      </p:sp>
      <p:sp>
        <p:nvSpPr>
          <p:cNvPr id="219" name="Step 3"/>
          <p:cNvSpPr txBox="1"/>
          <p:nvPr/>
        </p:nvSpPr>
        <p:spPr>
          <a:xfrm>
            <a:off x="4911850" y="5459957"/>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0422C"/>
                </a:solidFill>
              </a:defRPr>
            </a:lvl1pPr>
          </a:lstStyle>
          <a:p>
            <a:r>
              <a:t>Step 3</a:t>
            </a:r>
          </a:p>
        </p:txBody>
      </p:sp>
      <p:sp>
        <p:nvSpPr>
          <p:cNvPr id="220" name="Line"/>
          <p:cNvSpPr/>
          <p:nvPr/>
        </p:nvSpPr>
        <p:spPr>
          <a:xfrm flipH="1" flipV="1">
            <a:off x="4908547" y="4516399"/>
            <a:ext cx="6451814" cy="4"/>
          </a:xfrm>
          <a:prstGeom prst="line">
            <a:avLst/>
          </a:prstGeom>
          <a:ln w="25400">
            <a:solidFill>
              <a:srgbClr val="797979"/>
            </a:solidFill>
            <a:miter lim="400000"/>
          </a:ln>
        </p:spPr>
        <p:txBody>
          <a:bodyPr lIns="45718" tIns="45718" rIns="45718" bIns="45718"/>
          <a:lstStyle/>
          <a:p>
            <a:endParaRPr/>
          </a:p>
        </p:txBody>
      </p:sp>
      <p:sp>
        <p:nvSpPr>
          <p:cNvPr id="221" name="Line"/>
          <p:cNvSpPr/>
          <p:nvPr/>
        </p:nvSpPr>
        <p:spPr>
          <a:xfrm flipH="1" flipV="1">
            <a:off x="4908547" y="5941050"/>
            <a:ext cx="6451814" cy="4"/>
          </a:xfrm>
          <a:prstGeom prst="line">
            <a:avLst/>
          </a:prstGeom>
          <a:ln w="25400">
            <a:solidFill>
              <a:srgbClr val="797979"/>
            </a:solidFill>
            <a:miter lim="400000"/>
          </a:ln>
        </p:spPr>
        <p:txBody>
          <a:bodyPr lIns="45718" tIns="45718" rIns="45718" bIns="45718"/>
          <a:lstStyle/>
          <a:p>
            <a:endParaRPr/>
          </a:p>
        </p:txBody>
      </p:sp>
      <p:sp>
        <p:nvSpPr>
          <p:cNvPr id="222" name="Explaining the cooking method"/>
          <p:cNvSpPr txBox="1"/>
          <p:nvPr/>
        </p:nvSpPr>
        <p:spPr>
          <a:xfrm>
            <a:off x="7357565" y="5928350"/>
            <a:ext cx="399196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0422C"/>
                </a:solidFill>
                <a:latin typeface="Anivers"/>
                <a:ea typeface="Anivers"/>
                <a:cs typeface="Anivers"/>
                <a:sym typeface="Anivers"/>
              </a:defRPr>
            </a:lvl1pPr>
          </a:lstStyle>
          <a:p>
            <a:r>
              <a:t>Explaining the cooking method</a:t>
            </a:r>
          </a:p>
        </p:txBody>
      </p:sp>
      <p:sp>
        <p:nvSpPr>
          <p:cNvPr id="223" name="Explaining the preparation method"/>
          <p:cNvSpPr txBox="1"/>
          <p:nvPr/>
        </p:nvSpPr>
        <p:spPr>
          <a:xfrm>
            <a:off x="6899908" y="4521663"/>
            <a:ext cx="445008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0422C"/>
                </a:solidFill>
                <a:latin typeface="Anivers"/>
                <a:ea typeface="Anivers"/>
                <a:cs typeface="Anivers"/>
                <a:sym typeface="Anivers"/>
              </a:defRPr>
            </a:lvl1pPr>
          </a:lstStyle>
          <a:p>
            <a:r>
              <a:t>Explaining the preparation method</a:t>
            </a:r>
          </a:p>
        </p:txBody>
      </p:sp>
      <p:sp>
        <p:nvSpPr>
          <p:cNvPr id="224" name="Making relative clauses"/>
          <p:cNvSpPr txBox="1"/>
          <p:nvPr/>
        </p:nvSpPr>
        <p:spPr>
          <a:xfrm>
            <a:off x="8317786" y="7356668"/>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Making relative clauses</a:t>
            </a:r>
          </a:p>
        </p:txBody>
      </p:sp>
      <p:sp>
        <p:nvSpPr>
          <p:cNvPr id="225" name="Step 4"/>
          <p:cNvSpPr txBox="1"/>
          <p:nvPr/>
        </p:nvSpPr>
        <p:spPr>
          <a:xfrm>
            <a:off x="4911850" y="6875625"/>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4</a:t>
            </a:r>
          </a:p>
        </p:txBody>
      </p:sp>
      <p:sp>
        <p:nvSpPr>
          <p:cNvPr id="226" name="Line"/>
          <p:cNvSpPr/>
          <p:nvPr/>
        </p:nvSpPr>
        <p:spPr>
          <a:xfrm flipH="1" flipV="1">
            <a:off x="4908547" y="7353002"/>
            <a:ext cx="6451814" cy="3"/>
          </a:xfrm>
          <a:prstGeom prst="line">
            <a:avLst/>
          </a:prstGeom>
          <a:ln w="25400">
            <a:solidFill>
              <a:srgbClr val="D9D9D9"/>
            </a:solidFill>
            <a:miter lim="400000"/>
          </a:ln>
        </p:spPr>
        <p:txBody>
          <a:bodyPr lIns="45718" tIns="45718" rIns="45718" bIns="45718"/>
          <a:lstStyle/>
          <a:p>
            <a:endParaRPr/>
          </a:p>
        </p:txBody>
      </p:sp>
      <p:sp>
        <p:nvSpPr>
          <p:cNvPr id="227" name="Step 5"/>
          <p:cNvSpPr txBox="1"/>
          <p:nvPr/>
        </p:nvSpPr>
        <p:spPr>
          <a:xfrm>
            <a:off x="4911850" y="8125848"/>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5</a:t>
            </a:r>
          </a:p>
        </p:txBody>
      </p:sp>
      <p:sp>
        <p:nvSpPr>
          <p:cNvPr id="228" name="Line"/>
          <p:cNvSpPr/>
          <p:nvPr/>
        </p:nvSpPr>
        <p:spPr>
          <a:xfrm flipH="1" flipV="1">
            <a:off x="4908547" y="8561753"/>
            <a:ext cx="6451814" cy="4"/>
          </a:xfrm>
          <a:prstGeom prst="line">
            <a:avLst/>
          </a:prstGeom>
          <a:ln w="25400">
            <a:solidFill>
              <a:srgbClr val="D9D9D9"/>
            </a:solidFill>
            <a:miter lim="400000"/>
          </a:ln>
        </p:spPr>
        <p:txBody>
          <a:bodyPr lIns="45718" tIns="45718" rIns="45718" bIns="45718"/>
          <a:lstStyle/>
          <a:p>
            <a:endParaRPr/>
          </a:p>
        </p:txBody>
      </p:sp>
      <p:sp>
        <p:nvSpPr>
          <p:cNvPr id="229" name="Being able to compare organoleptic properties"/>
          <p:cNvSpPr txBox="1"/>
          <p:nvPr/>
        </p:nvSpPr>
        <p:spPr>
          <a:xfrm>
            <a:off x="5413654" y="8523653"/>
            <a:ext cx="59493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Being able to compare organoleptic properties </a:t>
            </a:r>
          </a:p>
        </p:txBody>
      </p:sp>
      <p:sp>
        <p:nvSpPr>
          <p:cNvPr id="230" name="Making relative clauses"/>
          <p:cNvSpPr txBox="1"/>
          <p:nvPr/>
        </p:nvSpPr>
        <p:spPr>
          <a:xfrm>
            <a:off x="8317786" y="7343968"/>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Making relative clauses</a:t>
            </a:r>
          </a:p>
        </p:txBody>
      </p:sp>
      <p:sp>
        <p:nvSpPr>
          <p:cNvPr id="231"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sp>
        <p:nvSpPr>
          <p:cNvPr id="232"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64grammar.png" descr="64grammar.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235" name="Describing food…"/>
          <p:cNvSpPr txBox="1"/>
          <p:nvPr/>
        </p:nvSpPr>
        <p:spPr>
          <a:xfrm>
            <a:off x="1902252" y="876001"/>
            <a:ext cx="9200296" cy="800159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defRPr sz="1600" u="sng" cap="all" spc="-72">
                <a:latin typeface="Verdana"/>
                <a:ea typeface="Verdana"/>
                <a:cs typeface="Verdana"/>
                <a:sym typeface="Verdana"/>
              </a:defRPr>
            </a:pPr>
            <a:r>
              <a:t>Describing food</a:t>
            </a:r>
          </a:p>
          <a:p>
            <a:pPr algn="l" defTabSz="457200">
              <a:defRPr sz="1600" spc="-72">
                <a:latin typeface="Verdana"/>
                <a:ea typeface="Verdana"/>
                <a:cs typeface="Verdana"/>
                <a:sym typeface="Verdana"/>
              </a:defRPr>
            </a:pPr>
            <a:endParaRPr/>
          </a:p>
          <a:p>
            <a:pPr algn="l" defTabSz="457200">
              <a:spcBef>
                <a:spcPts val="1300"/>
              </a:spcBef>
              <a:defRPr sz="1600">
                <a:latin typeface="Verdana"/>
                <a:ea typeface="Verdana"/>
                <a:cs typeface="Verdana"/>
                <a:sym typeface="Verdana"/>
              </a:defRPr>
            </a:pPr>
            <a:r>
              <a:t>►-ED ADJECTIVES </a:t>
            </a:r>
            <a:r>
              <a:rPr u="sng"/>
              <a:t>(made from  preparation or cooking verbs)</a:t>
            </a:r>
          </a:p>
          <a:p>
            <a:pPr algn="l" defTabSz="457200">
              <a:spcBef>
                <a:spcPts val="1300"/>
              </a:spcBef>
              <a:defRPr sz="1600">
                <a:latin typeface="Verdana"/>
                <a:ea typeface="Verdana"/>
                <a:cs typeface="Verdana"/>
                <a:sym typeface="Verdana"/>
              </a:defRPr>
            </a:pPr>
            <a:r>
              <a:t>"It's a meat dish, </a:t>
            </a:r>
            <a:r>
              <a:rPr b="1"/>
              <a:t>garnished with </a:t>
            </a:r>
            <a:r>
              <a:t>parsley."</a:t>
            </a:r>
            <a:br/>
            <a:r>
              <a:t>A garnish is something that is served with the food, not mixed in.</a:t>
            </a:r>
          </a:p>
          <a:p>
            <a:pPr algn="l" defTabSz="457200">
              <a:spcBef>
                <a:spcPts val="1300"/>
              </a:spcBef>
              <a:defRPr sz="1600">
                <a:latin typeface="Verdana"/>
                <a:ea typeface="Verdana"/>
                <a:cs typeface="Verdana"/>
                <a:sym typeface="Verdana"/>
              </a:defRPr>
            </a:pPr>
            <a:r>
              <a:t>"It's </a:t>
            </a:r>
            <a:r>
              <a:rPr b="1"/>
              <a:t>topped with </a:t>
            </a:r>
            <a:r>
              <a:t>cheese."</a:t>
            </a:r>
            <a:br/>
            <a:r>
              <a:t>Topped is something that goes on top of the food.</a:t>
            </a:r>
          </a:p>
          <a:p>
            <a:pPr algn="l" defTabSz="457200">
              <a:spcBef>
                <a:spcPts val="1300"/>
              </a:spcBef>
              <a:defRPr sz="1600">
                <a:latin typeface="Verdana"/>
                <a:ea typeface="Verdana"/>
                <a:cs typeface="Verdana"/>
                <a:sym typeface="Verdana"/>
              </a:defRPr>
            </a:pPr>
            <a:r>
              <a:t>"It's </a:t>
            </a:r>
            <a:r>
              <a:rPr b="1"/>
              <a:t>served</a:t>
            </a:r>
            <a:r>
              <a:t> with a side salad."</a:t>
            </a:r>
            <a:br/>
            <a:r>
              <a:t>Side salad is salad served in a bowl or separate plate.</a:t>
            </a:r>
          </a:p>
          <a:p>
            <a:pPr algn="l" defTabSz="450215">
              <a:lnSpc>
                <a:spcPts val="2400"/>
              </a:lnSpc>
              <a:defRPr sz="1600">
                <a:latin typeface="Verdana"/>
                <a:ea typeface="Verdana"/>
                <a:cs typeface="Verdana"/>
                <a:sym typeface="Verdana"/>
              </a:defRPr>
            </a:pPr>
            <a:r>
              <a:t>The chicory is </a:t>
            </a:r>
            <a:r>
              <a:rPr b="1"/>
              <a:t>braised</a:t>
            </a:r>
            <a:r>
              <a:t> and the spinach </a:t>
            </a:r>
            <a:r>
              <a:rPr b="1"/>
              <a:t>wilted</a:t>
            </a:r>
            <a:r>
              <a:t>.</a:t>
            </a:r>
          </a:p>
          <a:p>
            <a:pPr algn="l" defTabSz="450215">
              <a:lnSpc>
                <a:spcPts val="2400"/>
              </a:lnSpc>
              <a:defRPr sz="1600">
                <a:latin typeface="Verdana"/>
                <a:ea typeface="Verdana"/>
                <a:cs typeface="Verdana"/>
                <a:sym typeface="Verdana"/>
              </a:defRPr>
            </a:pPr>
            <a:endParaRPr/>
          </a:p>
          <a:p>
            <a:pPr algn="l" defTabSz="450215">
              <a:lnSpc>
                <a:spcPts val="2400"/>
              </a:lnSpc>
              <a:defRPr sz="1600">
                <a:latin typeface="Verdana"/>
                <a:ea typeface="Verdana"/>
                <a:cs typeface="Verdana"/>
                <a:sym typeface="Verdana"/>
              </a:defRPr>
            </a:pPr>
            <a:endParaRPr/>
          </a:p>
          <a:p>
            <a:pPr algn="l" defTabSz="457200">
              <a:spcBef>
                <a:spcPts val="1300"/>
              </a:spcBef>
              <a:defRPr sz="1600">
                <a:latin typeface="Verdana"/>
                <a:ea typeface="Verdana"/>
                <a:cs typeface="Verdana"/>
                <a:sym typeface="Verdana"/>
              </a:defRPr>
            </a:pPr>
            <a:r>
              <a:t>►-Y ADJECTIVES &amp; OTHER ADJECTIVES </a:t>
            </a:r>
            <a:r>
              <a:rPr u="sng"/>
              <a:t>(made from nouns)</a:t>
            </a:r>
          </a:p>
          <a:p>
            <a:pPr algn="l" defTabSz="457200">
              <a:spcBef>
                <a:spcPts val="1300"/>
              </a:spcBef>
              <a:defRPr sz="1600">
                <a:latin typeface="Verdana"/>
                <a:ea typeface="Verdana"/>
                <a:cs typeface="Verdana"/>
                <a:sym typeface="Verdana"/>
              </a:defRPr>
            </a:pPr>
            <a:r>
              <a:t>Sauces can be </a:t>
            </a:r>
            <a:r>
              <a:rPr b="1"/>
              <a:t>cheesy</a:t>
            </a:r>
            <a:r>
              <a:t> (made with cheese), </a:t>
            </a:r>
            <a:r>
              <a:rPr b="1"/>
              <a:t>savory</a:t>
            </a:r>
            <a:r>
              <a:t> (not sweet), </a:t>
            </a:r>
            <a:r>
              <a:rPr b="1"/>
              <a:t>creamy</a:t>
            </a:r>
            <a:r>
              <a:t> (smooth), </a:t>
            </a:r>
            <a:r>
              <a:rPr b="1"/>
              <a:t>spicy</a:t>
            </a:r>
            <a:r>
              <a:t> (made with chilli peppers), </a:t>
            </a:r>
            <a:r>
              <a:rPr b="1"/>
              <a:t>fruity</a:t>
            </a:r>
            <a:r>
              <a:t> (tasting of fruit) but also... </a:t>
            </a:r>
          </a:p>
          <a:p>
            <a:pPr algn="l" defTabSz="457200">
              <a:spcBef>
                <a:spcPts val="1300"/>
              </a:spcBef>
              <a:defRPr sz="1600">
                <a:latin typeface="Verdana"/>
                <a:ea typeface="Verdana"/>
                <a:cs typeface="Verdana"/>
                <a:sym typeface="Verdana"/>
              </a:defRPr>
            </a:pPr>
            <a:endParaRPr/>
          </a:p>
          <a:p>
            <a:pPr algn="l" defTabSz="450215">
              <a:lnSpc>
                <a:spcPts val="2400"/>
              </a:lnSpc>
              <a:defRPr sz="1600">
                <a:latin typeface="Verdana"/>
                <a:ea typeface="Verdana"/>
                <a:cs typeface="Verdana"/>
                <a:sym typeface="Verdana"/>
              </a:defRPr>
            </a:pPr>
            <a:r>
              <a:t>►-ING ADJECTIVES </a:t>
            </a:r>
            <a:r>
              <a:rPr u="sng"/>
              <a:t>(made from action verbs)</a:t>
            </a:r>
          </a:p>
          <a:p>
            <a:pPr algn="l" defTabSz="450215">
              <a:lnSpc>
                <a:spcPts val="2400"/>
              </a:lnSpc>
              <a:defRPr sz="1600">
                <a:latin typeface="Verdana"/>
                <a:ea typeface="Verdana"/>
                <a:cs typeface="Verdana"/>
                <a:sym typeface="Verdana"/>
              </a:defRPr>
            </a:pPr>
            <a:endParaRPr u="sng"/>
          </a:p>
          <a:p>
            <a:pPr algn="l" defTabSz="450215">
              <a:lnSpc>
                <a:spcPts val="2400"/>
              </a:lnSpc>
              <a:defRPr sz="1600">
                <a:latin typeface="Verdana"/>
                <a:ea typeface="Verdana"/>
                <a:cs typeface="Verdana"/>
                <a:sym typeface="Verdana"/>
              </a:defRPr>
            </a:pPr>
            <a:r>
              <a:t>melting, refreshing, sparkling...</a:t>
            </a:r>
          </a:p>
          <a:p>
            <a:pPr algn="l" defTabSz="457200">
              <a:spcBef>
                <a:spcPts val="1300"/>
              </a:spcBef>
              <a:defRPr sz="1600">
                <a:latin typeface="Verdana"/>
                <a:ea typeface="Verdana"/>
                <a:cs typeface="Verdana"/>
                <a:sym typeface="Verdana"/>
              </a:defRPr>
            </a:pPr>
            <a:endParaRPr/>
          </a:p>
          <a:p>
            <a:pPr algn="l" defTabSz="457200">
              <a:defRPr sz="1600">
                <a:latin typeface="Verdana"/>
                <a:ea typeface="Verdana"/>
                <a:cs typeface="Verdana"/>
                <a:sym typeface="Verdana"/>
              </a:defRPr>
            </a:pPr>
            <a:r>
              <a:t>►... </a:t>
            </a:r>
            <a:r>
              <a:rPr b="1"/>
              <a:t>delicate</a:t>
            </a:r>
            <a:r>
              <a:t> (a subtle, rather than strong taste).</a:t>
            </a:r>
          </a:p>
          <a:p>
            <a:pPr algn="l" defTabSz="457200">
              <a:spcBef>
                <a:spcPts val="1300"/>
              </a:spcBef>
              <a:defRPr sz="1600">
                <a:latin typeface="Verdana"/>
                <a:ea typeface="Verdana"/>
                <a:cs typeface="Verdana"/>
                <a:sym typeface="Verdana"/>
              </a:defRPr>
            </a:pPr>
            <a:r>
              <a:t>Desserts can be </a:t>
            </a:r>
            <a:r>
              <a:rPr b="1"/>
              <a:t>rich</a:t>
            </a:r>
            <a:r>
              <a:t> (very filling with a strong taste, like chocolate gateau), </a:t>
            </a:r>
            <a:r>
              <a:rPr b="1"/>
              <a:t>light</a:t>
            </a:r>
            <a:r>
              <a:t> (not heavy in taste or texture, like a sorbet), </a:t>
            </a:r>
            <a:r>
              <a:rPr b="1"/>
              <a:t>tangy</a:t>
            </a:r>
            <a:r>
              <a:t> (with a sharp taste of lemon or orange, like a lemon pie), or </a:t>
            </a:r>
            <a:r>
              <a:rPr b="1"/>
              <a:t>fruity</a:t>
            </a:r>
            <a:r>
              <a:t> (made with fruit, like trifle)…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And many more! See next page…</a:t>
            </a:r>
          </a:p>
        </p:txBody>
      </p:sp>
      <p:sp>
        <p:nvSpPr>
          <p:cNvPr id="236"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37"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238"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 name="Table"/>
          <p:cNvGraphicFramePr/>
          <p:nvPr/>
        </p:nvGraphicFramePr>
        <p:xfrm>
          <a:off x="2101631" y="1682750"/>
          <a:ext cx="8801535" cy="1828800"/>
        </p:xfrm>
        <a:graphic>
          <a:graphicData uri="http://schemas.openxmlformats.org/drawingml/2006/table">
            <a:tbl>
              <a:tblPr>
                <a:tableStyleId>{4C3C2611-4C71-4FC5-86AE-919BDF0F9419}</a:tableStyleId>
              </a:tblPr>
              <a:tblGrid>
                <a:gridCol w="2933845"/>
                <a:gridCol w="2933845"/>
                <a:gridCol w="2933845"/>
              </a:tblGrid>
              <a:tr h="304800">
                <a:tc>
                  <a:txBody>
                    <a:bodyPr/>
                    <a:lstStyle/>
                    <a:p>
                      <a:pPr defTabSz="450215">
                        <a:lnSpc>
                          <a:spcPts val="2400"/>
                        </a:lnSpc>
                        <a:defRPr sz="1800"/>
                      </a:pPr>
                      <a:r>
                        <a:rPr sz="1600">
                          <a:latin typeface="Verdana"/>
                          <a:ea typeface="Verdana"/>
                          <a:cs typeface="Verdana"/>
                          <a:sym typeface="Verdana"/>
                        </a:rPr>
                        <a:t>grill </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butter</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fry (stir- , pan- , deep-fry)</a:t>
                      </a:r>
                    </a:p>
                  </a:txBody>
                  <a:tcPr marL="63500" marR="63500" marT="63500" marB="63500" horzOverflow="overflow">
                    <a:noFill/>
                  </a:tcPr>
                </a:tc>
              </a:tr>
              <a:tr h="304800">
                <a:tc>
                  <a:txBody>
                    <a:bodyPr/>
                    <a:lstStyle/>
                    <a:p>
                      <a:pPr defTabSz="450215">
                        <a:lnSpc>
                          <a:spcPts val="2400"/>
                        </a:lnSpc>
                        <a:defRPr sz="1800"/>
                      </a:pPr>
                      <a:r>
                        <a:rPr sz="1600">
                          <a:latin typeface="Verdana"/>
                          <a:ea typeface="Verdana"/>
                          <a:cs typeface="Verdana"/>
                          <a:sym typeface="Verdana"/>
                        </a:rPr>
                        <a:t>stew</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simmer</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boil</a:t>
                      </a:r>
                    </a:p>
                  </a:txBody>
                  <a:tcPr marL="63500" marR="63500" marT="63500" marB="63500" horzOverflow="overflow">
                    <a:noFill/>
                  </a:tcPr>
                </a:tc>
              </a:tr>
              <a:tr h="304800">
                <a:tc>
                  <a:txBody>
                    <a:bodyPr/>
                    <a:lstStyle/>
                    <a:p>
                      <a:pPr defTabSz="450215">
                        <a:lnSpc>
                          <a:spcPts val="2400"/>
                        </a:lnSpc>
                        <a:defRPr sz="1800"/>
                      </a:pPr>
                      <a:r>
                        <a:rPr sz="1600">
                          <a:latin typeface="Verdana"/>
                          <a:ea typeface="Verdana"/>
                          <a:cs typeface="Verdana"/>
                          <a:sym typeface="Verdana"/>
                        </a:rPr>
                        <a:t>sprinkle</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cook</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chop</a:t>
                      </a:r>
                    </a:p>
                  </a:txBody>
                  <a:tcPr marL="63500" marR="63500" marT="63500" marB="63500" horzOverflow="overflow">
                    <a:noFill/>
                  </a:tcPr>
                </a:tc>
              </a:tr>
              <a:tr h="304800">
                <a:tc>
                  <a:txBody>
                    <a:bodyPr/>
                    <a:lstStyle/>
                    <a:p>
                      <a:pPr defTabSz="450215">
                        <a:lnSpc>
                          <a:spcPts val="2400"/>
                        </a:lnSpc>
                        <a:defRPr sz="1800"/>
                      </a:pPr>
                      <a:r>
                        <a:rPr sz="1600">
                          <a:latin typeface="Verdana"/>
                          <a:ea typeface="Verdana"/>
                          <a:cs typeface="Verdana"/>
                          <a:sym typeface="Verdana"/>
                        </a:rPr>
                        <a:t>bake</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grate</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gratinate</a:t>
                      </a:r>
                    </a:p>
                  </a:txBody>
                  <a:tcPr marL="63500" marR="63500" marT="63500" marB="63500" horzOverflow="overflow">
                    <a:noFill/>
                  </a:tcPr>
                </a:tc>
              </a:tr>
              <a:tr h="304800">
                <a:tc>
                  <a:txBody>
                    <a:bodyPr/>
                    <a:lstStyle/>
                    <a:p>
                      <a:pPr defTabSz="450215">
                        <a:lnSpc>
                          <a:spcPts val="2400"/>
                        </a:lnSpc>
                        <a:defRPr sz="1800"/>
                      </a:pPr>
                      <a:r>
                        <a:rPr sz="1600">
                          <a:latin typeface="Verdana"/>
                          <a:ea typeface="Verdana"/>
                          <a:cs typeface="Verdana"/>
                          <a:sym typeface="Verdana"/>
                        </a:rPr>
                        <a:t>peel</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steam</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mash</a:t>
                      </a:r>
                    </a:p>
                  </a:txBody>
                  <a:tcPr marL="63500" marR="63500" marT="63500" marB="63500" horzOverflow="overflow">
                    <a:noFill/>
                  </a:tcPr>
                </a:tc>
              </a:tr>
              <a:tr h="304800">
                <a:tc>
                  <a:txBody>
                    <a:bodyPr/>
                    <a:lstStyle/>
                    <a:p>
                      <a:pPr defTabSz="450215">
                        <a:lnSpc>
                          <a:spcPts val="2400"/>
                        </a:lnSpc>
                        <a:defRPr sz="1800"/>
                      </a:pPr>
                      <a:r>
                        <a:rPr sz="1600">
                          <a:latin typeface="Verdana"/>
                          <a:ea typeface="Verdana"/>
                          <a:cs typeface="Verdana"/>
                          <a:sym typeface="Verdana"/>
                        </a:rPr>
                        <a:t>sauté</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sear</a:t>
                      </a:r>
                    </a:p>
                  </a:txBody>
                  <a:tcPr marL="63500" marR="63500" marT="63500" marB="63500" horzOverflow="overflow">
                    <a:noFill/>
                  </a:tcPr>
                </a:tc>
                <a:tc>
                  <a:txBody>
                    <a:bodyPr/>
                    <a:lstStyle/>
                    <a:p>
                      <a:pPr defTabSz="450215">
                        <a:lnSpc>
                          <a:spcPts val="2400"/>
                        </a:lnSpc>
                        <a:defRPr sz="1800"/>
                      </a:pPr>
                      <a:r>
                        <a:rPr sz="1600">
                          <a:latin typeface="Verdana"/>
                          <a:ea typeface="Verdana"/>
                          <a:cs typeface="Verdana"/>
                          <a:sym typeface="Verdana"/>
                        </a:rPr>
                        <a:t>stir</a:t>
                      </a:r>
                    </a:p>
                  </a:txBody>
                  <a:tcPr marL="63500" marR="63500" marT="63500" marB="63500" horzOverflow="overflow">
                    <a:noFill/>
                  </a:tcPr>
                </a:tc>
              </a:tr>
            </a:tbl>
          </a:graphicData>
        </a:graphic>
      </p:graphicFrame>
      <p:pic>
        <p:nvPicPr>
          <p:cNvPr id="241"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242"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sp>
        <p:nvSpPr>
          <p:cNvPr id="243" name="Write ‘C’ in front of the verbs which you think describes a cooking method,…"/>
          <p:cNvSpPr txBox="1"/>
          <p:nvPr/>
        </p:nvSpPr>
        <p:spPr>
          <a:xfrm>
            <a:off x="1430638" y="733109"/>
            <a:ext cx="8199295" cy="6673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300"/>
              </a:lnSpc>
              <a:defRPr sz="1500" b="1">
                <a:solidFill>
                  <a:srgbClr val="B69D91"/>
                </a:solidFill>
                <a:latin typeface="Verdana"/>
                <a:ea typeface="Verdana"/>
                <a:cs typeface="Verdana"/>
                <a:sym typeface="Verdana"/>
              </a:defRPr>
            </a:pPr>
            <a:r>
              <a:t>Write ‘C’ in front of the verbs which you think describes a cooking method,</a:t>
            </a:r>
          </a:p>
          <a:p>
            <a:pPr algn="l" defTabSz="450215">
              <a:lnSpc>
                <a:spcPts val="2300"/>
              </a:lnSpc>
              <a:defRPr sz="1500" b="1">
                <a:solidFill>
                  <a:srgbClr val="B69D91"/>
                </a:solidFill>
                <a:latin typeface="Verdana"/>
                <a:ea typeface="Verdana"/>
                <a:cs typeface="Verdana"/>
                <a:sym typeface="Verdana"/>
              </a:defRPr>
            </a:pPr>
            <a:r>
              <a:t>and ‘P’ a preparation </a:t>
            </a:r>
          </a:p>
        </p:txBody>
      </p:sp>
      <p:pic>
        <p:nvPicPr>
          <p:cNvPr id="244"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245" name="Table"/>
          <p:cNvGraphicFramePr/>
          <p:nvPr/>
        </p:nvGraphicFramePr>
        <p:xfrm>
          <a:off x="3220377" y="4819650"/>
          <a:ext cx="6564043" cy="2794000"/>
        </p:xfrm>
        <a:graphic>
          <a:graphicData uri="http://schemas.openxmlformats.org/drawingml/2006/table">
            <a:tbl>
              <a:tblPr>
                <a:tableStyleId>{4C3C2611-4C71-4FC5-86AE-919BDF0F9419}</a:tableStyleId>
              </a:tblPr>
              <a:tblGrid>
                <a:gridCol w="2038773"/>
                <a:gridCol w="2539976"/>
                <a:gridCol w="1985293"/>
              </a:tblGrid>
              <a:tr h="279400">
                <a:tc>
                  <a:txBody>
                    <a:bodyPr/>
                    <a:lstStyle/>
                    <a:p>
                      <a:pPr algn="r" defTabSz="457200">
                        <a:defRPr sz="1800"/>
                      </a:pPr>
                      <a:r>
                        <a:rPr sz="1600">
                          <a:latin typeface="Verdana"/>
                          <a:ea typeface="Verdana"/>
                          <a:cs typeface="Verdana"/>
                          <a:sym typeface="Verdana"/>
                        </a:rPr>
                        <a:t>large</a:t>
                      </a:r>
                    </a:p>
                  </a:txBody>
                  <a:tcPr marL="63500" marR="63500" marT="63500" marB="63500" horzOverflow="overflow">
                    <a:noFill/>
                  </a:tcPr>
                </a:tc>
                <a:tc rowSpan="10">
                  <a:txBody>
                    <a:bodyPr/>
                    <a:lstStyle/>
                    <a:p>
                      <a:pPr algn="l" defTabSz="450215">
                        <a:lnSpc>
                          <a:spcPts val="2100"/>
                        </a:lnSpc>
                        <a:defRPr sz="1400">
                          <a:latin typeface="Verdana"/>
                          <a:ea typeface="Verdana"/>
                          <a:cs typeface="Verdana"/>
                          <a:sym typeface="Verdana"/>
                        </a:defRPr>
                      </a:pPr>
                      <a:endParaRPr/>
                    </a:p>
                  </a:txBody>
                  <a:tcPr marL="63500" marR="63500" marT="63500" marB="63500" anchor="b" horzOverflow="overflow">
                    <a:blipFill rotWithShape="1">
                      <a:blip r:embed="rId4"/>
                      <a:srcRect/>
                      <a:stretch>
                        <a:fillRect/>
                      </a:stretch>
                    </a:blipFill>
                  </a:tcPr>
                </a:tc>
                <a:tc>
                  <a:txBody>
                    <a:bodyPr/>
                    <a:lstStyle/>
                    <a:p>
                      <a:pPr algn="l" defTabSz="450215">
                        <a:lnSpc>
                          <a:spcPts val="2400"/>
                        </a:lnSpc>
                        <a:defRPr sz="1800"/>
                      </a:pPr>
                      <a:r>
                        <a:rPr sz="1600">
                          <a:latin typeface="Verdana"/>
                          <a:ea typeface="Verdana"/>
                          <a:cs typeface="Verdana"/>
                          <a:sym typeface="Verdana"/>
                        </a:rPr>
                        <a:t>sweet</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light</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spicy (hot)</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hot </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sweet</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mild</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rich</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bitter</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cold</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salty</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sweet</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savory</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sparkling</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sour</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bottled</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draught</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sweet</a:t>
                      </a:r>
                    </a:p>
                  </a:txBody>
                  <a:tcPr marL="63500" marR="63500" marT="63500" marB="63500" horzOverflow="overflow">
                    <a:noFill/>
                  </a:tcPr>
                </a:tc>
              </a:tr>
              <a:tr h="279400">
                <a:tc>
                  <a:txBody>
                    <a:bodyPr/>
                    <a:lstStyle/>
                    <a:p>
                      <a:pPr algn="r" defTabSz="457200">
                        <a:defRPr sz="1800"/>
                      </a:pPr>
                      <a:r>
                        <a:rPr sz="1600">
                          <a:latin typeface="Verdana"/>
                          <a:ea typeface="Verdana"/>
                          <a:cs typeface="Verdana"/>
                          <a:sym typeface="Verdana"/>
                        </a:rPr>
                        <a:t>still</a:t>
                      </a:r>
                    </a:p>
                  </a:txBody>
                  <a:tcPr marL="63500" marR="63500" marT="63500" marB="63500" horzOverflow="overflow">
                    <a:noFill/>
                  </a:tcPr>
                </a:tc>
                <a:tc vMerge="1">
                  <a:txBody>
                    <a:bodyPr/>
                    <a:lstStyle/>
                    <a:p>
                      <a:endParaRPr lang="fr-FR"/>
                    </a:p>
                  </a:txBody>
                  <a:tcPr/>
                </a:tc>
                <a:tc>
                  <a:txBody>
                    <a:bodyPr/>
                    <a:lstStyle/>
                    <a:p>
                      <a:pPr algn="l" defTabSz="450215">
                        <a:lnSpc>
                          <a:spcPts val="2400"/>
                        </a:lnSpc>
                        <a:defRPr sz="1800"/>
                      </a:pPr>
                      <a:r>
                        <a:rPr sz="1600">
                          <a:latin typeface="Verdana"/>
                          <a:ea typeface="Verdana"/>
                          <a:cs typeface="Verdana"/>
                          <a:sym typeface="Verdana"/>
                        </a:rPr>
                        <a:t>small</a:t>
                      </a:r>
                    </a:p>
                  </a:txBody>
                  <a:tcPr marL="63500" marR="63500" marT="63500" marB="63500" horzOverflow="overflow">
                    <a:noFill/>
                  </a:tcPr>
                </a:tc>
              </a:tr>
            </a:tbl>
          </a:graphicData>
        </a:graphic>
      </p:graphicFrame>
      <p:sp>
        <p:nvSpPr>
          <p:cNvPr id="246" name="Find the opposites"/>
          <p:cNvSpPr txBox="1"/>
          <p:nvPr/>
        </p:nvSpPr>
        <p:spPr>
          <a:xfrm>
            <a:off x="1435100" y="4397059"/>
            <a:ext cx="2083855" cy="3752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0215">
              <a:lnSpc>
                <a:spcPts val="2300"/>
              </a:lnSpc>
              <a:defRPr sz="1500" b="1">
                <a:solidFill>
                  <a:srgbClr val="B69D91"/>
                </a:solidFill>
                <a:latin typeface="Verdana"/>
                <a:ea typeface="Verdana"/>
                <a:cs typeface="Verdana"/>
                <a:sym typeface="Verdana"/>
              </a:defRPr>
            </a:lvl1pPr>
          </a:lstStyle>
          <a:p>
            <a:r>
              <a:t>Find the opposites</a:t>
            </a:r>
          </a:p>
        </p:txBody>
      </p:sp>
      <p:sp>
        <p:nvSpPr>
          <p:cNvPr id="247"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 name="Table"/>
          <p:cNvGraphicFramePr/>
          <p:nvPr/>
        </p:nvGraphicFramePr>
        <p:xfrm>
          <a:off x="1273090" y="1563995"/>
          <a:ext cx="10112114" cy="7078638"/>
        </p:xfrm>
        <a:graphic>
          <a:graphicData uri="http://schemas.openxmlformats.org/drawingml/2006/table">
            <a:tbl>
              <a:tblPr>
                <a:tableStyleId>{4C3C2611-4C71-4FC5-86AE-919BDF0F9419}</a:tableStyleId>
              </a:tblPr>
              <a:tblGrid>
                <a:gridCol w="152400"/>
                <a:gridCol w="1647252"/>
                <a:gridCol w="1647252"/>
                <a:gridCol w="1647252"/>
                <a:gridCol w="1647252"/>
                <a:gridCol w="1647252"/>
                <a:gridCol w="1647252"/>
                <a:gridCol w="152400"/>
              </a:tblGrid>
              <a:tr h="404205">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L w="12700">
                      <a:solidFill>
                        <a:srgbClr val="000000"/>
                      </a:solidFill>
                      <a:miter lim="400000"/>
                    </a:lnL>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bake</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season</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simmer</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shake</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slice</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sprinkle</a:t>
                      </a:r>
                    </a:p>
                  </a:txBody>
                  <a:tcPr marL="63500" marR="63500" marT="63500" marB="63500" anchor="ctr" horzOverflow="overflow">
                    <a:lnT w="12700">
                      <a:solidFill>
                        <a:srgbClr val="000000"/>
                      </a:solidFill>
                      <a:miter lim="400000"/>
                    </a:lnT>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R w="12700">
                      <a:solidFill>
                        <a:srgbClr val="000000"/>
                      </a:solidFill>
                      <a:miter lim="400000"/>
                    </a:lnR>
                    <a:lnT w="12700">
                      <a:solidFill>
                        <a:srgbClr val="000000"/>
                      </a:solidFill>
                      <a:miter lim="400000"/>
                    </a:lnT>
                    <a:noFill/>
                  </a:tcPr>
                </a:tc>
              </a:tr>
              <a:tr h="404205">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L w="12700">
                      <a:solidFill>
                        <a:srgbClr val="000000"/>
                      </a:solidFill>
                      <a:miter lim="400000"/>
                    </a:lnL>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stir</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whip</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grill / broil</a:t>
                      </a:r>
                    </a:p>
                  </a:txBody>
                  <a:tcPr marL="63500" marR="63500" marT="63500" marB="63500" anchor="ctr" horzOverflow="overflow">
                    <a:noFill/>
                  </a:tcPr>
                </a:tc>
                <a:tc>
                  <a:txBody>
                    <a:bodyPr/>
                    <a:lstStyle/>
                    <a:p>
                      <a:pPr defTabSz="450000">
                        <a:defRPr sz="1800"/>
                      </a:pPr>
                      <a:r>
                        <a:rPr sz="1500">
                          <a:latin typeface="Verdana"/>
                          <a:ea typeface="Verdana"/>
                          <a:cs typeface="Verdana"/>
                          <a:sym typeface="Verdana"/>
                        </a:rPr>
                        <a:t>steam</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pick</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roast</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R w="12700">
                      <a:solidFill>
                        <a:srgbClr val="000000"/>
                      </a:solidFill>
                      <a:miter lim="400000"/>
                    </a:lnR>
                    <a:noFill/>
                  </a:tcPr>
                </a:tc>
              </a:tr>
              <a:tr h="404205">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L w="12700">
                      <a:solidFill>
                        <a:srgbClr val="000000"/>
                      </a:solidFill>
                      <a:miter lim="400000"/>
                    </a:lnL>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beat</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boil</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chop</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fry</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garnish</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500">
                          <a:latin typeface="Verdana"/>
                          <a:ea typeface="Verdana"/>
                          <a:cs typeface="Verdana"/>
                          <a:sym typeface="Verdana"/>
                        </a:rPr>
                        <a:t>grate</a:t>
                      </a:r>
                    </a:p>
                  </a:txBody>
                  <a:tcPr marL="63500" marR="63500" marT="63500" marB="63500" anchor="ctr" horzOverflow="overflow">
                    <a:noFill/>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R w="12700">
                      <a:solidFill>
                        <a:srgbClr val="000000"/>
                      </a:solidFill>
                      <a:miter lim="400000"/>
                    </a:lnR>
                    <a:noFill/>
                  </a:tcPr>
                </a:tc>
              </a:tr>
              <a:tr h="309890">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L w="12700">
                      <a:solidFill>
                        <a:srgbClr val="000000"/>
                      </a:solidFill>
                      <a:miter lim="400000"/>
                    </a:lnL>
                    <a:noFill/>
                  </a:tcPr>
                </a:tc>
                <a:tc gridSpan="6">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R w="12700">
                      <a:solidFill>
                        <a:srgbClr val="000000"/>
                      </a:solidFill>
                      <a:miter lim="400000"/>
                    </a:lnR>
                    <a:noFill/>
                  </a:tcPr>
                </a:tc>
              </a:tr>
              <a:tr h="5556133">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L w="12700">
                      <a:solidFill>
                        <a:srgbClr val="000000"/>
                      </a:solidFill>
                      <a:miter lim="400000"/>
                    </a:lnL>
                    <a:lnB w="12700">
                      <a:solidFill>
                        <a:srgbClr val="000000"/>
                      </a:solidFill>
                      <a:miter lim="400000"/>
                    </a:lnB>
                    <a:noFill/>
                  </a:tcPr>
                </a:tc>
                <a:tc gridSpan="6">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B w="12700">
                      <a:solidFill>
                        <a:srgbClr val="000000"/>
                      </a:solidFill>
                      <a:miter lim="400000"/>
                    </a:lnB>
                    <a:blipFill rotWithShape="1">
                      <a:blip r:embed="rId2"/>
                      <a:srcRect/>
                      <a:stretch>
                        <a:fillRect/>
                      </a:stretch>
                    </a:blip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
                          <a:latin typeface="Verdana"/>
                          <a:ea typeface="Verdana"/>
                          <a:cs typeface="Verdana"/>
                          <a:sym typeface="Verdana"/>
                        </a:defRPr>
                      </a:pPr>
                      <a:endParaRPr/>
                    </a:p>
                  </a:txBody>
                  <a:tcPr marL="63500" marR="63500" marT="63500" marB="63500" anchor="ctr" horzOverflow="overflow">
                    <a:lnR w="12700">
                      <a:solidFill>
                        <a:srgbClr val="000000"/>
                      </a:solidFill>
                      <a:miter lim="400000"/>
                    </a:lnR>
                    <a:lnB w="12700">
                      <a:solidFill>
                        <a:srgbClr val="000000"/>
                      </a:solidFill>
                      <a:miter lim="400000"/>
                    </a:lnB>
                    <a:noFill/>
                  </a:tcPr>
                </a:tc>
              </a:tr>
            </a:tbl>
          </a:graphicData>
        </a:graphic>
      </p:graphicFrame>
      <p:sp>
        <p:nvSpPr>
          <p:cNvPr id="250" name="Put the words from the box into the correct groups."/>
          <p:cNvSpPr txBox="1"/>
          <p:nvPr/>
        </p:nvSpPr>
        <p:spPr>
          <a:xfrm>
            <a:off x="1445628" y="901699"/>
            <a:ext cx="5652102"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Put the words from the box into the correct groups.</a:t>
            </a:r>
          </a:p>
        </p:txBody>
      </p:sp>
      <p:pic>
        <p:nvPicPr>
          <p:cNvPr id="251" name="64colorexo.png" descr="64colorexo.png"/>
          <p:cNvPicPr>
            <a:picLocks noChangeAspect="1"/>
          </p:cNvPicPr>
          <p:nvPr/>
        </p:nvPicPr>
        <p:blipFill>
          <a:blip r:embed="rId3">
            <a:extLst/>
          </a:blip>
          <a:stretch>
            <a:fillRect/>
          </a:stretch>
        </p:blipFill>
        <p:spPr>
          <a:xfrm>
            <a:off x="787400" y="723900"/>
            <a:ext cx="685800" cy="685800"/>
          </a:xfrm>
          <a:prstGeom prst="rect">
            <a:avLst/>
          </a:prstGeom>
          <a:ln w="12700">
            <a:miter lim="400000"/>
          </a:ln>
        </p:spPr>
      </p:pic>
      <p:sp>
        <p:nvSpPr>
          <p:cNvPr id="252"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53" name="Logo.pdf" descr="Logo.pdf"/>
          <p:cNvPicPr>
            <a:picLocks noChangeAspect="1"/>
          </p:cNvPicPr>
          <p:nvPr/>
        </p:nvPicPr>
        <p:blipFill>
          <a:blip r:embed="rId4">
            <a:extLst/>
          </a:blip>
          <a:stretch>
            <a:fillRect/>
          </a:stretch>
        </p:blipFill>
        <p:spPr>
          <a:xfrm>
            <a:off x="10582347" y="721699"/>
            <a:ext cx="1554187" cy="689867"/>
          </a:xfrm>
          <a:prstGeom prst="rect">
            <a:avLst/>
          </a:prstGeom>
          <a:ln w="12700">
            <a:miter lim="400000"/>
          </a:ln>
        </p:spPr>
      </p:pic>
      <p:sp>
        <p:nvSpPr>
          <p:cNvPr id="254"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First (peel)  peel    the potatoes and then (slice)      them.…"/>
          <p:cNvSpPr txBox="1"/>
          <p:nvPr/>
        </p:nvSpPr>
        <p:spPr>
          <a:xfrm>
            <a:off x="2052487" y="1618539"/>
            <a:ext cx="8899826" cy="651652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0215">
              <a:lnSpc>
                <a:spcPts val="2400"/>
              </a:lnSpc>
              <a:defRPr sz="1600" u="sng">
                <a:latin typeface="Verdana"/>
                <a:ea typeface="Verdana"/>
                <a:cs typeface="Verdana"/>
                <a:sym typeface="Verdana"/>
              </a:defRPr>
            </a:pPr>
            <a:endParaRP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First </a:t>
            </a:r>
            <a:r>
              <a:rPr i="1"/>
              <a:t>(peel) </a:t>
            </a:r>
            <a:r>
              <a:rPr u="sng">
                <a:solidFill>
                  <a:srgbClr val="0433FF"/>
                </a:solidFill>
                <a:latin typeface="Bradley Hand ITC TT-Bold"/>
                <a:ea typeface="Bradley Hand ITC TT-Bold"/>
                <a:cs typeface="Bradley Hand ITC TT-Bold"/>
                <a:sym typeface="Bradley Hand ITC TT-Bold"/>
              </a:rPr>
              <a:t>	peel 		</a:t>
            </a:r>
            <a:r>
              <a:t> the potatoes and then </a:t>
            </a:r>
            <a:r>
              <a:rPr i="1"/>
              <a:t>(slice) </a:t>
            </a:r>
            <a:r>
              <a:rPr i="1" u="sng"/>
              <a:t>				</a:t>
            </a:r>
            <a:r>
              <a:rPr i="1"/>
              <a:t> </a:t>
            </a:r>
            <a:r>
              <a:t>them.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latin typeface="Verdana"/>
                <a:ea typeface="Verdana"/>
                <a:cs typeface="Verdana"/>
                <a:sym typeface="Verdana"/>
              </a:defRPr>
            </a:pPr>
            <a:r>
              <a:t>(cut) </a:t>
            </a:r>
            <a:r>
              <a:rPr u="sng"/>
              <a:t>				</a:t>
            </a:r>
            <a:r>
              <a:t> one garlic clove.</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latin typeface="Verdana"/>
                <a:ea typeface="Verdana"/>
                <a:cs typeface="Verdana"/>
                <a:sym typeface="Verdana"/>
              </a:defRPr>
            </a:pPr>
            <a:r>
              <a:t>(smear) </a:t>
            </a:r>
            <a:r>
              <a:rPr u="sng"/>
              <a:t>				</a:t>
            </a:r>
            <a:r>
              <a:t> a dish with (melt) </a:t>
            </a:r>
            <a:r>
              <a:rPr u="sng"/>
              <a:t>				</a:t>
            </a:r>
            <a:r>
              <a:t> butter, then (rub) </a:t>
            </a:r>
            <a:r>
              <a:rPr u="sng"/>
              <a:t>				</a:t>
            </a:r>
            <a:r>
              <a:t> </a:t>
            </a:r>
            <a:r>
              <a:rPr i="0"/>
              <a:t>it with the </a:t>
            </a:r>
            <a:r>
              <a:t>(cut) </a:t>
            </a:r>
            <a:r>
              <a:rPr u="sng"/>
              <a:t>				</a:t>
            </a:r>
            <a:r>
              <a:t> </a:t>
            </a:r>
            <a:r>
              <a:rPr i="0"/>
              <a:t>garlic. </a:t>
            </a:r>
            <a:r>
              <a:t>(spread) </a:t>
            </a:r>
            <a:r>
              <a:rPr u="sng"/>
              <a:t>				</a:t>
            </a:r>
            <a:r>
              <a:t> </a:t>
            </a:r>
            <a:r>
              <a:rPr i="0"/>
              <a:t>⅓ of the </a:t>
            </a:r>
            <a:r>
              <a:t>(peel) </a:t>
            </a:r>
            <a:r>
              <a:rPr u="sng"/>
              <a:t>				</a:t>
            </a:r>
            <a:r>
              <a:t> and (slice) </a:t>
            </a:r>
            <a:r>
              <a:rPr u="sng"/>
              <a:t>					</a:t>
            </a:r>
            <a:r>
              <a:t> </a:t>
            </a:r>
            <a:r>
              <a:rPr i="0"/>
              <a:t>potatoes in the </a:t>
            </a:r>
            <a:r>
              <a:t> (butter) </a:t>
            </a:r>
            <a:r>
              <a:rPr u="sng"/>
              <a:t>					</a:t>
            </a:r>
            <a:r>
              <a:t> </a:t>
            </a:r>
            <a:r>
              <a:rPr i="0"/>
              <a:t>dish, then </a:t>
            </a:r>
            <a:r>
              <a:t>(scatter) </a:t>
            </a:r>
            <a:r>
              <a:rPr u="sng"/>
              <a:t>				</a:t>
            </a:r>
            <a:r>
              <a:t> </a:t>
            </a:r>
            <a:r>
              <a:rPr i="0"/>
              <a:t>over ⅓ of the cream, salt, pepper, </a:t>
            </a:r>
            <a:r>
              <a:t>(grate) </a:t>
            </a:r>
            <a:r>
              <a:rPr u="sng"/>
              <a:t>				</a:t>
            </a:r>
            <a:r>
              <a:t> </a:t>
            </a:r>
            <a:r>
              <a:rPr i="0"/>
              <a:t>Emmental or cheddar cheese, thyme and butter.</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latin typeface="Verdana"/>
                <a:ea typeface="Verdana"/>
                <a:cs typeface="Verdana"/>
                <a:sym typeface="Verdana"/>
              </a:defRPr>
            </a:pPr>
            <a:r>
              <a:t>(repeat) </a:t>
            </a:r>
            <a:r>
              <a:rPr u="sng"/>
              <a:t>				</a:t>
            </a:r>
            <a:r>
              <a:t> </a:t>
            </a:r>
            <a:r>
              <a:rPr i="0"/>
              <a:t>for the 2nd and third layer, finishing with the </a:t>
            </a:r>
            <a:r>
              <a:t>(grate) </a:t>
            </a:r>
            <a:r>
              <a:rPr u="sng"/>
              <a:t>				</a:t>
            </a:r>
            <a:r>
              <a:t> </a:t>
            </a:r>
            <a:r>
              <a:rPr i="0"/>
              <a:t>cheese.</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(c</a:t>
            </a:r>
            <a:r>
              <a:rPr i="1"/>
              <a:t>over) </a:t>
            </a:r>
            <a:r>
              <a:rPr i="1" u="sng"/>
              <a:t>				</a:t>
            </a:r>
            <a:r>
              <a:rPr i="1"/>
              <a:t> </a:t>
            </a:r>
            <a:r>
              <a:t>with lid or foil, and </a:t>
            </a:r>
            <a:r>
              <a:rPr i="1"/>
              <a:t>(bake) </a:t>
            </a:r>
            <a:r>
              <a:rPr i="1" u="sng"/>
              <a:t>				</a:t>
            </a:r>
            <a:r>
              <a:rPr i="1"/>
              <a:t> </a:t>
            </a:r>
            <a:r>
              <a:t>for 1 hour to 1 hr 15 min or until the potatoes are soft (use a knife to test), then </a:t>
            </a:r>
            <a:r>
              <a:rPr i="1"/>
              <a:t>(remove) </a:t>
            </a:r>
            <a:r>
              <a:rPr i="1" u="sng"/>
              <a:t>				</a:t>
            </a:r>
            <a:r>
              <a:rPr i="1"/>
              <a:t> </a:t>
            </a:r>
            <a:r>
              <a:t> the foil and </a:t>
            </a:r>
            <a:r>
              <a:rPr i="1"/>
              <a:t>(bake) </a:t>
            </a:r>
            <a:r>
              <a:rPr i="1" u="sng"/>
              <a:t>				</a:t>
            </a:r>
            <a:r>
              <a:rPr i="1"/>
              <a:t> (uncover) </a:t>
            </a:r>
            <a:r>
              <a:rPr i="1" u="sng"/>
              <a:t>				</a:t>
            </a:r>
            <a:r>
              <a:rPr i="1"/>
              <a:t> </a:t>
            </a:r>
            <a:r>
              <a:t>for a further 10 until the top is bubbly and golden. </a:t>
            </a:r>
            <a:r>
              <a:rPr i="1"/>
              <a:t>(rest) </a:t>
            </a:r>
            <a:r>
              <a:rPr i="1" u="sng"/>
              <a:t>				</a:t>
            </a:r>
            <a:r>
              <a:rPr i="1"/>
              <a:t> </a:t>
            </a:r>
            <a:r>
              <a:t>for 10 minutes before serving.</a:t>
            </a:r>
          </a:p>
        </p:txBody>
      </p:sp>
      <p:sp>
        <p:nvSpPr>
          <p:cNvPr id="25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58"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259"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260" name="Complete the Potatoes Dauphinoise recipe with the correct form of the verbs."/>
          <p:cNvSpPr txBox="1"/>
          <p:nvPr/>
        </p:nvSpPr>
        <p:spPr>
          <a:xfrm>
            <a:off x="1443338" y="901699"/>
            <a:ext cx="8422352"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Complete the Potatoes Dauphinoise recipe with the correct form of the verbs.</a:t>
            </a:r>
          </a:p>
        </p:txBody>
      </p:sp>
      <p:sp>
        <p:nvSpPr>
          <p:cNvPr id="261"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64"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265"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266" name="Correct what went wrong"/>
          <p:cNvSpPr txBox="1"/>
          <p:nvPr/>
        </p:nvSpPr>
        <p:spPr>
          <a:xfrm>
            <a:off x="1443336" y="901699"/>
            <a:ext cx="2845948"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Correct what went wrong</a:t>
            </a:r>
          </a:p>
        </p:txBody>
      </p:sp>
      <p:sp>
        <p:nvSpPr>
          <p:cNvPr id="267" name="First melt the lemon. Then julienne the peel and fry it twice.…"/>
          <p:cNvSpPr txBox="1"/>
          <p:nvPr/>
        </p:nvSpPr>
        <p:spPr>
          <a:xfrm>
            <a:off x="1839416" y="1847847"/>
            <a:ext cx="9325968" cy="46863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First </a:t>
            </a:r>
            <a:r>
              <a:rPr strike="sngStrike"/>
              <a:t>melt</a:t>
            </a:r>
            <a:r>
              <a:t> the lemon. Then julienne the peel and </a:t>
            </a:r>
            <a:r>
              <a:rPr strike="sngStrike"/>
              <a:t>fry</a:t>
            </a:r>
            <a:r>
              <a:t> it twice.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Sprinkle the macaroni with gratinated cheese then grate.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Empty the tomatoes and season them with the pork meat and herb mixture.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Grate the dish with freshly chopped Italian parsley.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If you want you can chop the lemon juice over the fish.</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Can I have minced potatoes with the veal?</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Peel the double cream over the mussels.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Pour the grilled chocolate over the profiterolles.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Boil the blanched potatoes in butter until brown and sprinkle with freshly grated parsley. </a:t>
            </a:r>
          </a:p>
          <a:p>
            <a:pPr algn="l" defTabSz="457200">
              <a:lnSpc>
                <a:spcPct val="2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Remove the foil and grate the Dauphinoise potatoes under the grill.</a:t>
            </a:r>
          </a:p>
        </p:txBody>
      </p:sp>
      <p:sp>
        <p:nvSpPr>
          <p:cNvPr id="268" name="peel"/>
          <p:cNvSpPr txBox="1"/>
          <p:nvPr/>
        </p:nvSpPr>
        <p:spPr>
          <a:xfrm rot="20640000">
            <a:off x="2399628" y="1543423"/>
            <a:ext cx="85346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E32400"/>
                </a:solidFill>
                <a:latin typeface="Bradley Hand ITC TT-Bold"/>
                <a:ea typeface="Bradley Hand ITC TT-Bold"/>
                <a:cs typeface="Bradley Hand ITC TT-Bold"/>
                <a:sym typeface="Bradley Hand ITC TT-Bold"/>
              </a:defRPr>
            </a:lvl1pPr>
          </a:lstStyle>
          <a:p>
            <a:r>
              <a:t>peel</a:t>
            </a:r>
          </a:p>
        </p:txBody>
      </p:sp>
      <p:sp>
        <p:nvSpPr>
          <p:cNvPr id="269" name="blanch"/>
          <p:cNvSpPr txBox="1"/>
          <p:nvPr/>
        </p:nvSpPr>
        <p:spPr>
          <a:xfrm rot="20640000">
            <a:off x="6892000" y="1543423"/>
            <a:ext cx="853462" cy="2794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l" defTabSz="457200">
              <a:lnSpc>
                <a:spcPct val="15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E32400"/>
                </a:solidFill>
                <a:latin typeface="Bradley Hand ITC TT-Bold"/>
                <a:ea typeface="Bradley Hand ITC TT-Bold"/>
                <a:cs typeface="Bradley Hand ITC TT-Bold"/>
                <a:sym typeface="Bradley Hand ITC TT-Bold"/>
              </a:defRPr>
            </a:lvl1pPr>
          </a:lstStyle>
          <a:p>
            <a:r>
              <a:t>blanch</a:t>
            </a:r>
          </a:p>
        </p:txBody>
      </p:sp>
      <p:sp>
        <p:nvSpPr>
          <p:cNvPr id="270"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273" name="Table"/>
          <p:cNvGraphicFramePr/>
          <p:nvPr/>
        </p:nvGraphicFramePr>
        <p:xfrm>
          <a:off x="952500" y="797548"/>
          <a:ext cx="11099800" cy="1909524"/>
        </p:xfrm>
        <a:graphic>
          <a:graphicData uri="http://schemas.openxmlformats.org/drawingml/2006/table">
            <a:tbl>
              <a:tblPr>
                <a:tableStyleId>{4C3C2611-4C71-4FC5-86AE-919BDF0F9419}</a:tableStyleId>
              </a:tblPr>
              <a:tblGrid>
                <a:gridCol w="5549900"/>
                <a:gridCol w="5549900"/>
              </a:tblGrid>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5 steps to professional F&amp;B order taking</a:t>
                      </a:r>
                    </a:p>
                  </a:txBody>
                  <a:tcPr marL="50800" marR="50800" marT="50800" marB="50800" anchor="ctr" horzOverflow="overflow">
                    <a:lnT w="88900">
                      <a:solidFill>
                        <a:srgbClr val="73F394"/>
                      </a:solidFill>
                      <a:miter lim="400000"/>
                    </a:lnT>
                  </a:tcPr>
                </a:tc>
                <a:tc hMerge="1">
                  <a:txBody>
                    <a:bodyPr/>
                    <a:lstStyle/>
                    <a:p>
                      <a:endParaRPr lang="fr-FR"/>
                    </a:p>
                  </a:txBody>
                  <a:tcPr/>
                </a:tc>
              </a:tr>
            </a:tbl>
          </a:graphicData>
        </a:graphic>
      </p:graphicFrame>
      <p:sp>
        <p:nvSpPr>
          <p:cNvPr id="274" name="Step 1"/>
          <p:cNvSpPr txBox="1"/>
          <p:nvPr/>
        </p:nvSpPr>
        <p:spPr>
          <a:xfrm>
            <a:off x="4911850" y="2690470"/>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1</a:t>
            </a:r>
          </a:p>
        </p:txBody>
      </p:sp>
      <p:sp>
        <p:nvSpPr>
          <p:cNvPr id="275" name="Line"/>
          <p:cNvSpPr/>
          <p:nvPr/>
        </p:nvSpPr>
        <p:spPr>
          <a:xfrm flipH="1" flipV="1">
            <a:off x="4908547" y="3162000"/>
            <a:ext cx="6451814" cy="3"/>
          </a:xfrm>
          <a:prstGeom prst="line">
            <a:avLst/>
          </a:prstGeom>
          <a:ln w="25400">
            <a:solidFill>
              <a:srgbClr val="EBEBEB"/>
            </a:solidFill>
            <a:miter lim="400000"/>
          </a:ln>
        </p:spPr>
        <p:txBody>
          <a:bodyPr lIns="45718" tIns="45718" rIns="45718" bIns="45718"/>
          <a:lstStyle/>
          <a:p>
            <a:endParaRPr/>
          </a:p>
        </p:txBody>
      </p:sp>
      <p:sp>
        <p:nvSpPr>
          <p:cNvPr id="276" name="Being knowledgeable about menu items"/>
          <p:cNvSpPr txBox="1"/>
          <p:nvPr/>
        </p:nvSpPr>
        <p:spPr>
          <a:xfrm>
            <a:off x="6236563" y="3165779"/>
            <a:ext cx="511637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BEBEB"/>
                </a:solidFill>
                <a:latin typeface="Anivers"/>
                <a:ea typeface="Anivers"/>
                <a:cs typeface="Anivers"/>
                <a:sym typeface="Anivers"/>
              </a:defRPr>
            </a:lvl1pPr>
          </a:lstStyle>
          <a:p>
            <a:r>
              <a:t>Being knowledgeable about menu items</a:t>
            </a:r>
          </a:p>
        </p:txBody>
      </p:sp>
      <p:sp>
        <p:nvSpPr>
          <p:cNvPr id="277" name="Step 2"/>
          <p:cNvSpPr txBox="1"/>
          <p:nvPr/>
        </p:nvSpPr>
        <p:spPr>
          <a:xfrm>
            <a:off x="4911850" y="4061779"/>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2</a:t>
            </a:r>
          </a:p>
        </p:txBody>
      </p:sp>
      <p:sp>
        <p:nvSpPr>
          <p:cNvPr id="278" name="Step 3"/>
          <p:cNvSpPr txBox="1"/>
          <p:nvPr/>
        </p:nvSpPr>
        <p:spPr>
          <a:xfrm>
            <a:off x="4911850" y="5472657"/>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3</a:t>
            </a:r>
          </a:p>
        </p:txBody>
      </p:sp>
      <p:sp>
        <p:nvSpPr>
          <p:cNvPr id="279" name="Line"/>
          <p:cNvSpPr/>
          <p:nvPr/>
        </p:nvSpPr>
        <p:spPr>
          <a:xfrm flipH="1" flipV="1">
            <a:off x="4908547" y="4516399"/>
            <a:ext cx="6451814" cy="4"/>
          </a:xfrm>
          <a:prstGeom prst="line">
            <a:avLst/>
          </a:prstGeom>
          <a:ln w="25400">
            <a:solidFill>
              <a:srgbClr val="EBEBEB"/>
            </a:solidFill>
            <a:miter lim="400000"/>
          </a:ln>
        </p:spPr>
        <p:txBody>
          <a:bodyPr lIns="45718" tIns="45718" rIns="45718" bIns="45718"/>
          <a:lstStyle/>
          <a:p>
            <a:endParaRPr/>
          </a:p>
        </p:txBody>
      </p:sp>
      <p:sp>
        <p:nvSpPr>
          <p:cNvPr id="280" name="Line"/>
          <p:cNvSpPr/>
          <p:nvPr/>
        </p:nvSpPr>
        <p:spPr>
          <a:xfrm flipH="1" flipV="1">
            <a:off x="4908547" y="5941050"/>
            <a:ext cx="6451814" cy="4"/>
          </a:xfrm>
          <a:prstGeom prst="line">
            <a:avLst/>
          </a:prstGeom>
          <a:ln w="25400">
            <a:solidFill>
              <a:srgbClr val="EBEBEB"/>
            </a:solidFill>
            <a:miter lim="400000"/>
          </a:ln>
        </p:spPr>
        <p:txBody>
          <a:bodyPr lIns="45718" tIns="45718" rIns="45718" bIns="45718"/>
          <a:lstStyle/>
          <a:p>
            <a:endParaRPr/>
          </a:p>
        </p:txBody>
      </p:sp>
      <p:sp>
        <p:nvSpPr>
          <p:cNvPr id="281" name="Explaining the cooking method"/>
          <p:cNvSpPr txBox="1"/>
          <p:nvPr/>
        </p:nvSpPr>
        <p:spPr>
          <a:xfrm>
            <a:off x="7357565" y="5928350"/>
            <a:ext cx="399196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cooking method</a:t>
            </a:r>
          </a:p>
        </p:txBody>
      </p:sp>
      <p:sp>
        <p:nvSpPr>
          <p:cNvPr id="282" name="Explaining the preparation method"/>
          <p:cNvSpPr txBox="1"/>
          <p:nvPr/>
        </p:nvSpPr>
        <p:spPr>
          <a:xfrm>
            <a:off x="6899908" y="4521663"/>
            <a:ext cx="445008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preparation method</a:t>
            </a:r>
          </a:p>
        </p:txBody>
      </p:sp>
      <p:sp>
        <p:nvSpPr>
          <p:cNvPr id="283" name="Step 4"/>
          <p:cNvSpPr txBox="1"/>
          <p:nvPr/>
        </p:nvSpPr>
        <p:spPr>
          <a:xfrm>
            <a:off x="4911850" y="6875625"/>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0422C"/>
                </a:solidFill>
              </a:defRPr>
            </a:lvl1pPr>
          </a:lstStyle>
          <a:p>
            <a:r>
              <a:t>Step 4</a:t>
            </a:r>
          </a:p>
        </p:txBody>
      </p:sp>
      <p:sp>
        <p:nvSpPr>
          <p:cNvPr id="284" name="Line"/>
          <p:cNvSpPr/>
          <p:nvPr/>
        </p:nvSpPr>
        <p:spPr>
          <a:xfrm flipH="1" flipV="1">
            <a:off x="4908547" y="7353002"/>
            <a:ext cx="6451814" cy="3"/>
          </a:xfrm>
          <a:prstGeom prst="line">
            <a:avLst/>
          </a:prstGeom>
          <a:ln w="25400">
            <a:solidFill>
              <a:srgbClr val="797979"/>
            </a:solidFill>
            <a:miter lim="400000"/>
          </a:ln>
        </p:spPr>
        <p:txBody>
          <a:bodyPr lIns="45718" tIns="45718" rIns="45718" bIns="45718"/>
          <a:lstStyle/>
          <a:p>
            <a:endParaRPr/>
          </a:p>
        </p:txBody>
      </p:sp>
      <p:sp>
        <p:nvSpPr>
          <p:cNvPr id="285" name="Step 5"/>
          <p:cNvSpPr txBox="1"/>
          <p:nvPr/>
        </p:nvSpPr>
        <p:spPr>
          <a:xfrm>
            <a:off x="4911850" y="8151248"/>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5</a:t>
            </a:r>
          </a:p>
        </p:txBody>
      </p:sp>
      <p:sp>
        <p:nvSpPr>
          <p:cNvPr id="286" name="Line"/>
          <p:cNvSpPr/>
          <p:nvPr/>
        </p:nvSpPr>
        <p:spPr>
          <a:xfrm flipH="1" flipV="1">
            <a:off x="4908547" y="8612553"/>
            <a:ext cx="6451814" cy="4"/>
          </a:xfrm>
          <a:prstGeom prst="line">
            <a:avLst/>
          </a:prstGeom>
          <a:ln w="25400">
            <a:solidFill>
              <a:srgbClr val="D9D9D9"/>
            </a:solidFill>
            <a:miter lim="400000"/>
          </a:ln>
        </p:spPr>
        <p:txBody>
          <a:bodyPr lIns="45718" tIns="45718" rIns="45718" bIns="45718"/>
          <a:lstStyle/>
          <a:p>
            <a:endParaRPr/>
          </a:p>
        </p:txBody>
      </p:sp>
      <p:sp>
        <p:nvSpPr>
          <p:cNvPr id="287" name="Being able to compare organoleptic properties"/>
          <p:cNvSpPr txBox="1"/>
          <p:nvPr/>
        </p:nvSpPr>
        <p:spPr>
          <a:xfrm>
            <a:off x="5413654" y="8549053"/>
            <a:ext cx="59493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Being able to compare organoleptic properties </a:t>
            </a:r>
          </a:p>
        </p:txBody>
      </p:sp>
      <p:sp>
        <p:nvSpPr>
          <p:cNvPr id="288" name="Making relative clauses"/>
          <p:cNvSpPr txBox="1"/>
          <p:nvPr/>
        </p:nvSpPr>
        <p:spPr>
          <a:xfrm>
            <a:off x="8317786" y="7343968"/>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0422C"/>
                </a:solidFill>
                <a:latin typeface="Anivers"/>
                <a:ea typeface="Anivers"/>
                <a:cs typeface="Anivers"/>
                <a:sym typeface="Anivers"/>
              </a:defRPr>
            </a:lvl1pPr>
          </a:lstStyle>
          <a:p>
            <a:r>
              <a:t>Making relative clauses</a:t>
            </a:r>
          </a:p>
        </p:txBody>
      </p:sp>
      <p:sp>
        <p:nvSpPr>
          <p:cNvPr id="289"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292"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sp>
        <p:nvSpPr>
          <p:cNvPr id="293" name="You are a savvy waiter/waitress in a French restaurant.…"/>
          <p:cNvSpPr txBox="1"/>
          <p:nvPr/>
        </p:nvSpPr>
        <p:spPr>
          <a:xfrm>
            <a:off x="1430636" y="673098"/>
            <a:ext cx="8731170" cy="787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You are a savvy waiter/waitress in a French restaurant.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Your customers want explanations of different potato side dishes on the menu.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Answer their questions using a phrase from each of the three columns.</a:t>
            </a:r>
          </a:p>
        </p:txBody>
      </p:sp>
      <p:pic>
        <p:nvPicPr>
          <p:cNvPr id="294"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295" name="Table"/>
          <p:cNvGraphicFramePr/>
          <p:nvPr/>
        </p:nvGraphicFramePr>
        <p:xfrm>
          <a:off x="739129" y="2201273"/>
          <a:ext cx="11526541" cy="5295058"/>
        </p:xfrm>
        <a:graphic>
          <a:graphicData uri="http://schemas.openxmlformats.org/drawingml/2006/table">
            <a:tbl>
              <a:tblPr firstRow="1">
                <a:tableStyleId>{4C3C2611-4C71-4FC5-86AE-919BDF0F9419}</a:tableStyleId>
              </a:tblPr>
              <a:tblGrid>
                <a:gridCol w="471614"/>
                <a:gridCol w="3117393"/>
                <a:gridCol w="4191784"/>
                <a:gridCol w="3745746"/>
              </a:tblGrid>
              <a:tr h="2551854">
                <a:tc gridSpan="4">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a) What are Dauphinoise potatoes?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56D6"/>
                          </a:solidFill>
                          <a:latin typeface="Bradley Hand ITC TT-Bold"/>
                          <a:ea typeface="Bradley Hand ITC TT-Bold"/>
                          <a:cs typeface="Bradley Hand ITC TT-Bold"/>
                          <a:sym typeface="Bradley Hand ITC TT-Bold"/>
                        </a:defRPr>
                      </a:pPr>
                      <a:r>
                        <a:t>7- Thin slices of potato slow-           -cooked in the            oven with cream and garlic</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u="sng">
                          <a:solidFill>
                            <a:srgbClr val="0056D6"/>
                          </a:solidFill>
                          <a:latin typeface="Bradley Hand ITC TT-Bold"/>
                          <a:ea typeface="Bradley Hand ITC TT-Bold"/>
                          <a:cs typeface="Bradley Hand ITC TT-Bold"/>
                          <a:sym typeface="Bradley Hand ITC TT-Bold"/>
                        </a:defRPr>
                      </a:pPr>
                      <a:r>
                        <a:t>Dauphinoise potatoes are thin slices of potato slow-cooked in the oven with cream and garlic.</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b) What are pommes duchesse?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c) What are pommes Pont-Neuf?</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d) What are pommes noisettes?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e) What are pommes soufflées?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f) What are pommes dauphine?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g) What are potatoes Anna?</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0">
                          <a:solidFill>
                            <a:srgbClr val="000000"/>
                          </a:solidFill>
                          <a:latin typeface="Verdana"/>
                          <a:ea typeface="Verdana"/>
                          <a:cs typeface="Verdana"/>
                          <a:sym typeface="Verdana"/>
                        </a:defRPr>
                      </a:pPr>
                      <a:r>
                        <a:t>h) What are potato gnocchi?</a:t>
                      </a:r>
                    </a:p>
                  </a:txBody>
                  <a:tcPr marL="63500" marR="63500" marT="63500" marB="63500" horzOverflow="overflow">
                    <a:noFill/>
                  </a:tcPr>
                </a:tc>
                <a:tc hMerge="1">
                  <a:txBody>
                    <a:bodyPr/>
                    <a:lstStyle/>
                    <a:p>
                      <a:endParaRPr lang="fr-FR"/>
                    </a:p>
                  </a:txBody>
                  <a:tcPr/>
                </a:tc>
                <a:tc hMerge="1">
                  <a:txBody>
                    <a:bodyPr/>
                    <a:lstStyle/>
                    <a:p>
                      <a:endParaRPr lang="fr-FR"/>
                    </a:p>
                  </a:txBody>
                  <a:tcPr/>
                </a:tc>
                <a:tc hMerge="1">
                  <a:txBody>
                    <a:bodyPr/>
                    <a:lstStyle/>
                    <a:p>
                      <a:endParaRPr lang="fr-FR"/>
                    </a:p>
                  </a:txBody>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1-</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Crisp deep fried potato puffs</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sliced potatoes fried once at 300℉</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pattern and baked in the oven</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2-</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A sort of French fries that</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butter and nutmeg</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deep-fried twice </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3-</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Potato balls </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that are blanched and</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piped and baked in the oven</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4-</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Hearty Italian potato</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0433FF"/>
                          </a:solidFill>
                          <a:latin typeface="Bradley Hand ITC TT-Bold"/>
                          <a:ea typeface="Bradley Hand ITC TT-Bold"/>
                          <a:cs typeface="Bradley Hand ITC TT-Bold"/>
                          <a:sym typeface="Bradley Hand ITC TT-Bold"/>
                        </a:rPr>
                        <a:t>-cooked in the </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0433FF"/>
                          </a:solidFill>
                          <a:latin typeface="Bradley Hand ITC TT-Bold"/>
                          <a:ea typeface="Bradley Hand ITC TT-Bold"/>
                          <a:cs typeface="Bradley Hand ITC TT-Bold"/>
                          <a:sym typeface="Bradley Hand ITC TT-Bold"/>
                        </a:rPr>
                        <a:t>oven with cream and garlic</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5-</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Mashed potatoes with</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potatoes arranged in a circular </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with a fork then boiled </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6-</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Overlapping thin-sliced</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made with mashed potatoes and choux</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sautéed in butter until browned</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0433FF"/>
                          </a:solidFill>
                          <a:latin typeface="Bradley Hand ITC TT-Bold"/>
                          <a:ea typeface="Bradley Hand ITC TT-Bold"/>
                          <a:cs typeface="Bradley Hand ITC TT-Bold"/>
                          <a:sym typeface="Bradley Hand ITC TT-Bold"/>
                        </a:rPr>
                        <a:t>7-</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0433FF"/>
                          </a:solidFill>
                          <a:latin typeface="Bradley Hand ITC TT-Bold"/>
                          <a:ea typeface="Bradley Hand ITC TT-Bold"/>
                          <a:cs typeface="Bradley Hand ITC TT-Bold"/>
                          <a:sym typeface="Bradley Hand ITC TT-Bold"/>
                        </a:rPr>
                        <a:t>Thin slices of potato slow-</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are cut thick and</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then a second time at 375℉</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8-</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Trimmed and thick </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dumplings that are shaped</a:t>
                      </a: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latin typeface="Verdana"/>
                          <a:ea typeface="Verdana"/>
                          <a:cs typeface="Verdana"/>
                          <a:sym typeface="Verdana"/>
                        </a:rPr>
                        <a:t>pastry in dumpling shape</a:t>
                      </a:r>
                    </a:p>
                  </a:txBody>
                  <a:tcPr marL="63500" marR="63500" marT="63500" marB="63500" horzOverflow="overflow">
                    <a:noFill/>
                  </a:tcPr>
                </a:tc>
              </a:tr>
              <a:tr h="304800">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Times"/>
                          <a:ea typeface="Times"/>
                          <a:cs typeface="Times"/>
                          <a:sym typeface="Times"/>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Times"/>
                          <a:ea typeface="Times"/>
                          <a:cs typeface="Times"/>
                          <a:sym typeface="Times"/>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Times"/>
                          <a:ea typeface="Times"/>
                          <a:cs typeface="Times"/>
                          <a:sym typeface="Times"/>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Times"/>
                          <a:ea typeface="Times"/>
                          <a:cs typeface="Times"/>
                          <a:sym typeface="Times"/>
                        </a:defRPr>
                      </a:pPr>
                      <a:endParaRPr/>
                    </a:p>
                  </a:txBody>
                  <a:tcPr marL="63500" marR="63500" marT="63500" marB="63500" horzOverflow="overflow">
                    <a:noFill/>
                  </a:tcPr>
                </a:tc>
              </a:tr>
            </a:tbl>
          </a:graphicData>
        </a:graphic>
      </p:graphicFrame>
      <p:sp>
        <p:nvSpPr>
          <p:cNvPr id="296"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299" name="64colorlistenstudy.png" descr="64colorlistenstudy.png"/>
          <p:cNvPicPr>
            <a:picLocks noChangeAspect="1"/>
          </p:cNvPicPr>
          <p:nvPr/>
        </p:nvPicPr>
        <p:blipFill>
          <a:blip r:embed="rId2">
            <a:extLst/>
          </a:blip>
          <a:stretch>
            <a:fillRect/>
          </a:stretch>
        </p:blipFill>
        <p:spPr>
          <a:xfrm>
            <a:off x="791549" y="721699"/>
            <a:ext cx="689771" cy="689771"/>
          </a:xfrm>
          <a:prstGeom prst="rect">
            <a:avLst/>
          </a:prstGeom>
          <a:ln w="12700">
            <a:miter lim="400000"/>
          </a:ln>
        </p:spPr>
      </p:pic>
      <p:sp>
        <p:nvSpPr>
          <p:cNvPr id="300" name="Listen actively      CHEESES AROUND THE WORLD"/>
          <p:cNvSpPr txBox="1"/>
          <p:nvPr/>
        </p:nvSpPr>
        <p:spPr>
          <a:xfrm>
            <a:off x="2452382" y="901482"/>
            <a:ext cx="3159139"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Verdana"/>
                <a:ea typeface="Verdana"/>
                <a:cs typeface="Verdana"/>
                <a:sym typeface="Verdana"/>
              </a:defRPr>
            </a:lvl1pPr>
          </a:lstStyle>
          <a:p>
            <a:pPr>
              <a:defRPr i="1">
                <a:solidFill>
                  <a:srgbClr val="4A1600"/>
                </a:solidFill>
              </a:defRPr>
            </a:pPr>
            <a:r>
              <a:rPr i="0">
                <a:solidFill>
                  <a:srgbClr val="000000"/>
                </a:solidFill>
              </a:rPr>
              <a:t>CHEESES AROUND THE WORLD</a:t>
            </a:r>
          </a:p>
        </p:txBody>
      </p:sp>
      <p:pic>
        <p:nvPicPr>
          <p:cNvPr id="301"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302" name="Table"/>
          <p:cNvGraphicFramePr/>
          <p:nvPr/>
        </p:nvGraphicFramePr>
        <p:xfrm>
          <a:off x="1098696" y="1790700"/>
          <a:ext cx="10807406" cy="2120900"/>
        </p:xfrm>
        <a:graphic>
          <a:graphicData uri="http://schemas.openxmlformats.org/drawingml/2006/table">
            <a:tbl>
              <a:tblPr>
                <a:tableStyleId>{4C3C2611-4C71-4FC5-86AE-919BDF0F9419}</a:tableStyleId>
              </a:tblPr>
              <a:tblGrid>
                <a:gridCol w="10807402"/>
              </a:tblGrid>
              <a:tr h="2120900">
                <a:tc>
                  <a:txBody>
                    <a:bodyPr/>
                    <a:lstStyle/>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most common designations of cheese include </a:t>
                      </a:r>
                      <a:r>
                        <a:rPr u="sng"/>
                        <a:t>fresh</a:t>
                      </a:r>
                      <a:r>
                        <a:t> (or </a:t>
                      </a:r>
                      <a:r>
                        <a:rPr u="sng"/>
                        <a:t>unripened</a:t>
                      </a:r>
                      <a:r>
                        <a:t>) cheeses, </a:t>
                      </a:r>
                      <a:r>
                        <a:rPr u="sng"/>
                        <a:t>soft</a:t>
                      </a:r>
                      <a:r>
                        <a:t> </a:t>
                      </a:r>
                      <a:r>
                        <a:rPr u="sng"/>
                        <a:t>ripened</a:t>
                      </a:r>
                      <a:r>
                        <a:t> cheeses, </a:t>
                      </a:r>
                      <a:r>
                        <a:rPr u="sng"/>
                        <a:t>firm</a:t>
                      </a:r>
                      <a:r>
                        <a:t> or </a:t>
                      </a:r>
                      <a:r>
                        <a:rPr u="sng"/>
                        <a:t>semi-firm</a:t>
                      </a:r>
                      <a:r>
                        <a:t> cheeses, </a:t>
                      </a:r>
                      <a:r>
                        <a:rPr u="sng"/>
                        <a:t>blue-veined</a:t>
                      </a:r>
                      <a:r>
                        <a:t>, </a:t>
                      </a:r>
                      <a:r>
                        <a:rPr u="sng"/>
                        <a:t>processed</a:t>
                      </a:r>
                      <a:r>
                        <a:t> and goat’s-milk cheeses.</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first two categories are the firm and semi-firm cheeses. Both have been pressed, so they are </a:t>
                      </a:r>
                      <a:r>
                        <a:rPr u="sng"/>
                        <a:t>dense</a:t>
                      </a:r>
                      <a:r>
                        <a:t> and usually </a:t>
                      </a:r>
                      <a:r>
                        <a:rPr u="sng"/>
                        <a:t>pale yellow</a:t>
                      </a:r>
                      <a:r>
                        <a:t> in color. Semi-firm cheeses include </a:t>
                      </a:r>
                      <a:r>
                        <a:rPr b="1"/>
                        <a:t>Comté</a:t>
                      </a:r>
                      <a:r>
                        <a:t> and </a:t>
                      </a:r>
                      <a:r>
                        <a:rPr b="1"/>
                        <a:t>Cantal</a:t>
                      </a:r>
                      <a:r>
                        <a:t> from France, </a:t>
                      </a:r>
                      <a:r>
                        <a:rPr b="1"/>
                        <a:t>Cheddar</a:t>
                      </a:r>
                      <a:r>
                        <a:t> from Britain, </a:t>
                      </a:r>
                      <a:r>
                        <a:rPr b="1"/>
                        <a:t>Gouda</a:t>
                      </a:r>
                      <a:r>
                        <a:t> from the Netherlands, and </a:t>
                      </a:r>
                      <a:r>
                        <a:rPr b="1"/>
                        <a:t>Monterey</a:t>
                      </a:r>
                      <a:r>
                        <a:t> </a:t>
                      </a:r>
                      <a:r>
                        <a:rPr b="1"/>
                        <a:t>Jack</a:t>
                      </a:r>
                      <a:r>
                        <a:t> from America.</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firm type has been </a:t>
                      </a:r>
                      <a:r>
                        <a:rPr u="sng"/>
                        <a:t>cooked</a:t>
                      </a:r>
                      <a:r>
                        <a:t> and </a:t>
                      </a:r>
                      <a:r>
                        <a:rPr u="sng"/>
                        <a:t>pressed</a:t>
                      </a:r>
                      <a:r>
                        <a:t>, resulting in a more </a:t>
                      </a:r>
                      <a:r>
                        <a:rPr u="sng"/>
                        <a:t>compact</a:t>
                      </a:r>
                      <a:r>
                        <a:t> texture. It is the most </a:t>
                      </a:r>
                      <a:r>
                        <a:rPr u="sng"/>
                        <a:t>popular</a:t>
                      </a:r>
                      <a:r>
                        <a:t> type with </a:t>
                      </a:r>
                      <a:r>
                        <a:rPr b="1"/>
                        <a:t>Gruyère</a:t>
                      </a:r>
                      <a:r>
                        <a:t> and </a:t>
                      </a:r>
                      <a:r>
                        <a:rPr b="1"/>
                        <a:t>Emmental</a:t>
                      </a:r>
                      <a:r>
                        <a:t> from Switzerland, </a:t>
                      </a:r>
                      <a:r>
                        <a:rPr b="1"/>
                        <a:t>Beaufort</a:t>
                      </a:r>
                      <a:r>
                        <a:t> from France and </a:t>
                      </a:r>
                      <a:r>
                        <a:rPr b="1"/>
                        <a:t>Manchego</a:t>
                      </a:r>
                      <a:r>
                        <a:t> from Spain. And in Italy there's a famous cheese which is harder than all the others, </a:t>
                      </a:r>
                      <a:r>
                        <a:rPr b="1"/>
                        <a:t>Parmesan</a:t>
                      </a:r>
                      <a:r>
                        <a:t>.</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next category is </a:t>
                      </a:r>
                      <a:r>
                        <a:rPr u="sng"/>
                        <a:t>soft</a:t>
                      </a:r>
                      <a:r>
                        <a:t> cheese, </a:t>
                      </a:r>
                      <a:r>
                        <a:rPr u="sng"/>
                        <a:t>unpressed</a:t>
                      </a:r>
                      <a:r>
                        <a:t> and </a:t>
                      </a:r>
                      <a:r>
                        <a:rPr u="sng"/>
                        <a:t>uncooked</a:t>
                      </a:r>
                      <a:r>
                        <a:t>. They are ripened for a relatively short period, shorter than the first type. </a:t>
                      </a:r>
                      <a:r>
                        <a:rPr b="1"/>
                        <a:t>Camembert</a:t>
                      </a:r>
                      <a:r>
                        <a:t> and </a:t>
                      </a:r>
                      <a:r>
                        <a:rPr b="1"/>
                        <a:t>Brie</a:t>
                      </a:r>
                      <a:r>
                        <a:t> are two famous French soft cheeses.</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Many countries also have </a:t>
                      </a:r>
                      <a:r>
                        <a:rPr u="sng"/>
                        <a:t>blue</a:t>
                      </a:r>
                      <a:r>
                        <a:t> cheese, neither cooked nor pressed. In France there's </a:t>
                      </a:r>
                      <a:r>
                        <a:rPr b="1"/>
                        <a:t>Roquefort</a:t>
                      </a:r>
                      <a:r>
                        <a:t>, a soft, </a:t>
                      </a:r>
                      <a:r>
                        <a:rPr u="sng"/>
                        <a:t>creamy</a:t>
                      </a:r>
                      <a:r>
                        <a:t> blue cheese from the south and in Italy there's </a:t>
                      </a:r>
                      <a:r>
                        <a:rPr b="1"/>
                        <a:t>Dolcelatte</a:t>
                      </a:r>
                      <a:r>
                        <a:t>, which is also soft and creamy. Britain is famous for its </a:t>
                      </a:r>
                      <a:r>
                        <a:rPr b="1"/>
                        <a:t>Stilton</a:t>
                      </a:r>
                      <a:r>
                        <a:t>, and Denmark for its </a:t>
                      </a:r>
                      <a:r>
                        <a:rPr b="1"/>
                        <a:t>Danish Blue</a:t>
                      </a:r>
                      <a:r>
                        <a:t>.</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Fresh cheeses include the famous Italian </a:t>
                      </a:r>
                      <a:r>
                        <a:rPr b="1"/>
                        <a:t>Mozzarella</a:t>
                      </a:r>
                      <a:r>
                        <a:t>, </a:t>
                      </a:r>
                      <a:r>
                        <a:rPr b="1"/>
                        <a:t>Ricotta</a:t>
                      </a:r>
                      <a:r>
                        <a:t> and </a:t>
                      </a:r>
                      <a:r>
                        <a:rPr b="1"/>
                        <a:t>Mascarpone</a:t>
                      </a:r>
                      <a:r>
                        <a:t>. Fresh cheeses are neither ripened nor </a:t>
                      </a:r>
                      <a:r>
                        <a:rPr u="sng"/>
                        <a:t>fermented</a:t>
                      </a:r>
                      <a:r>
                        <a:t>, and are mainly used in cooking and baking. A </a:t>
                      </a:r>
                      <a:r>
                        <a:rPr u="sng"/>
                        <a:t>famous</a:t>
                      </a:r>
                      <a:r>
                        <a:t> British one is cottage cheese, and even more famous, the American cream cheese.</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Finally, there’s goat’s milk cheeses. </a:t>
                      </a:r>
                      <a:r>
                        <a:rPr u="sng"/>
                        <a:t>Whiter</a:t>
                      </a:r>
                      <a:r>
                        <a:t> than cheeses made from cow’s milk, they also tend to have a more </a:t>
                      </a:r>
                      <a:r>
                        <a:rPr u="sng"/>
                        <a:t>pronounced</a:t>
                      </a:r>
                      <a:r>
                        <a:t> flavor. They are available unripened, soft and </a:t>
                      </a:r>
                      <a:r>
                        <a:rPr u="sng"/>
                        <a:t>surface-ripened</a:t>
                      </a:r>
                      <a:r>
                        <a:t>, or in some cases hard. Cheeses in this family include the French </a:t>
                      </a:r>
                      <a:r>
                        <a:rPr b="1"/>
                        <a:t>Crottin de Chavignol, Valençay</a:t>
                      </a:r>
                      <a:r>
                        <a:t> and </a:t>
                      </a:r>
                      <a:r>
                        <a:rPr b="1"/>
                        <a:t>Chevrotin</a:t>
                      </a:r>
                      <a:r>
                        <a:t> and the Greek</a:t>
                      </a:r>
                      <a:r>
                        <a:rPr b="1"/>
                        <a:t> feta</a:t>
                      </a:r>
                      <a:r>
                        <a:t>.</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
        <p:nvSpPr>
          <p:cNvPr id="303"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64objectives.png" descr="64objectives.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124" name="LESSON OBJECTIVES…"/>
          <p:cNvSpPr txBox="1"/>
          <p:nvPr/>
        </p:nvSpPr>
        <p:spPr>
          <a:xfrm>
            <a:off x="1428796" y="791143"/>
            <a:ext cx="10172602" cy="62539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400"/>
              </a:lnSpc>
              <a:defRPr sz="1600">
                <a:solidFill>
                  <a:srgbClr val="62151F"/>
                </a:solidFill>
                <a:latin typeface="Verdana"/>
                <a:ea typeface="Verdana"/>
                <a:cs typeface="Verdana"/>
                <a:sym typeface="Verdana"/>
              </a:defRPr>
            </a:pPr>
            <a:r>
              <a:t>LESSON OBJECTIVES</a:t>
            </a:r>
          </a:p>
          <a:p>
            <a:pPr algn="l" defTabSz="450215">
              <a:lnSpc>
                <a:spcPts val="2400"/>
              </a:lnSpc>
              <a:defRPr sz="1600">
                <a:latin typeface="Verdana"/>
                <a:ea typeface="Verdana"/>
                <a:cs typeface="Verdana"/>
                <a:sym typeface="Verdana"/>
              </a:defRPr>
            </a:pPr>
            <a:endParaRPr/>
          </a:p>
          <a:p>
            <a:pPr algn="l" defTabSz="450215">
              <a:lnSpc>
                <a:spcPts val="2400"/>
              </a:lnSpc>
              <a:defRPr sz="1600" i="1">
                <a:solidFill>
                  <a:srgbClr val="5A1C00"/>
                </a:solidFill>
                <a:latin typeface="Verdana"/>
                <a:ea typeface="Verdana"/>
                <a:cs typeface="Verdana"/>
                <a:sym typeface="Verdana"/>
              </a:defRPr>
            </a:pPr>
            <a:r>
              <a:t>By the end of this lesson you will be able to:</a:t>
            </a:r>
          </a:p>
          <a:p>
            <a:pPr algn="l" defTabSz="450215">
              <a:lnSpc>
                <a:spcPts val="2400"/>
              </a:lnSpc>
              <a:tabLst>
                <a:tab pos="457200" algn="l"/>
              </a:tabLst>
              <a:defRPr sz="1600">
                <a:latin typeface="Verdana"/>
                <a:ea typeface="Verdana"/>
                <a:cs typeface="Verdana"/>
                <a:sym typeface="Verdana"/>
              </a:defRPr>
            </a:pPr>
            <a:endParaRPr/>
          </a:p>
          <a:p>
            <a:pPr algn="l" defTabSz="450215">
              <a:lnSpc>
                <a:spcPts val="2400"/>
              </a:lnSpc>
              <a:buSzPct val="70000"/>
              <a:buBlip>
                <a:blip r:embed="rId3"/>
              </a:buBlip>
              <a:tabLst>
                <a:tab pos="457200" algn="l"/>
              </a:tabLst>
              <a:defRPr sz="1600">
                <a:latin typeface="Verdana"/>
                <a:ea typeface="Verdana"/>
                <a:cs typeface="Verdana"/>
                <a:sym typeface="Verdana"/>
              </a:defRPr>
            </a:pPr>
            <a:r>
              <a:t> Make recommendations and comparisons</a:t>
            </a:r>
          </a:p>
          <a:p>
            <a:pPr algn="l" defTabSz="450215">
              <a:lnSpc>
                <a:spcPts val="2400"/>
              </a:lnSpc>
              <a:buSzPct val="70000"/>
              <a:buBlip>
                <a:blip r:embed="rId3"/>
              </a:buBlip>
              <a:tabLst>
                <a:tab pos="457200" algn="l"/>
              </a:tabLst>
              <a:defRPr sz="1600">
                <a:latin typeface="Verdana"/>
                <a:ea typeface="Verdana"/>
                <a:cs typeface="Verdana"/>
                <a:sym typeface="Verdana"/>
              </a:defRPr>
            </a:pPr>
            <a:r>
              <a:t> Take and summarize the order </a:t>
            </a:r>
          </a:p>
          <a:p>
            <a:pPr algn="l" defTabSz="450215">
              <a:lnSpc>
                <a:spcPts val="2400"/>
              </a:lnSpc>
              <a:buSzPct val="70000"/>
              <a:buBlip>
                <a:blip r:embed="rId3"/>
              </a:buBlip>
              <a:tabLst>
                <a:tab pos="457200" algn="l"/>
              </a:tabLst>
              <a:defRPr sz="1600">
                <a:latin typeface="Verdana"/>
                <a:ea typeface="Verdana"/>
                <a:cs typeface="Verdana"/>
                <a:sym typeface="Verdana"/>
              </a:defRPr>
            </a:pPr>
            <a:r>
              <a:t> Bring the order to the table</a:t>
            </a:r>
          </a:p>
          <a:p>
            <a:pPr algn="l" defTabSz="450215">
              <a:lnSpc>
                <a:spcPts val="2400"/>
              </a:lnSpc>
              <a:buSzPct val="70000"/>
              <a:buBlip>
                <a:blip r:embed="rId3"/>
              </a:buBlip>
              <a:tabLst>
                <a:tab pos="457200" algn="l"/>
              </a:tabLst>
              <a:defRPr sz="1600">
                <a:latin typeface="Verdana"/>
                <a:ea typeface="Verdana"/>
                <a:cs typeface="Verdana"/>
                <a:sym typeface="Verdana"/>
              </a:defRPr>
            </a:pPr>
            <a:r>
              <a:t> Evaluate guests’ satisfaction</a:t>
            </a:r>
          </a:p>
          <a:p>
            <a:pPr algn="l" defTabSz="450215">
              <a:lnSpc>
                <a:spcPts val="2400"/>
              </a:lnSpc>
              <a:tabLst>
                <a:tab pos="457200" algn="l"/>
              </a:tabLst>
              <a:defRPr sz="1600">
                <a:latin typeface="Verdana"/>
                <a:ea typeface="Verdana"/>
                <a:cs typeface="Verdana"/>
                <a:sym typeface="Verdana"/>
              </a:defRPr>
            </a:pPr>
            <a:endParaRPr/>
          </a:p>
          <a:p>
            <a:pPr algn="l" defTabSz="450215">
              <a:lnSpc>
                <a:spcPts val="2400"/>
              </a:lnSpc>
              <a:tabLst>
                <a:tab pos="457200" algn="l"/>
              </a:tabLst>
              <a:defRPr sz="1600">
                <a:latin typeface="Verdana"/>
                <a:ea typeface="Verdana"/>
                <a:cs typeface="Verdana"/>
                <a:sym typeface="Verdana"/>
              </a:defRPr>
            </a:pPr>
            <a:endParaRPr/>
          </a:p>
          <a:p>
            <a:pPr algn="l" defTabSz="450215">
              <a:lnSpc>
                <a:spcPts val="2400"/>
              </a:lnSpc>
              <a:tabLst>
                <a:tab pos="457200" algn="l"/>
              </a:tabLst>
              <a:defRPr sz="1600" i="1">
                <a:solidFill>
                  <a:srgbClr val="5A1C00"/>
                </a:solidFill>
                <a:latin typeface="Verdana"/>
                <a:ea typeface="Verdana"/>
                <a:cs typeface="Verdana"/>
                <a:sym typeface="Verdana"/>
              </a:defRPr>
            </a:pPr>
            <a:r>
              <a:t>To do this, you will have to :</a:t>
            </a:r>
          </a:p>
          <a:p>
            <a:pPr algn="l" defTabSz="450215">
              <a:lnSpc>
                <a:spcPts val="2400"/>
              </a:lnSpc>
              <a:tabLst>
                <a:tab pos="457200" algn="l"/>
              </a:tabLst>
              <a:defRPr sz="1600">
                <a:latin typeface="Verdana"/>
                <a:ea typeface="Verdana"/>
                <a:cs typeface="Verdana"/>
                <a:sym typeface="Verdana"/>
              </a:defRPr>
            </a:pPr>
            <a:endParaRPr/>
          </a:p>
          <a:p>
            <a:pPr algn="l" defTabSz="450215">
              <a:lnSpc>
                <a:spcPts val="3300"/>
              </a:lnSpc>
              <a:tabLst>
                <a:tab pos="457200" algn="l"/>
              </a:tabLst>
              <a:defRPr>
                <a:latin typeface="Verdana"/>
                <a:ea typeface="Verdana"/>
                <a:cs typeface="Verdana"/>
                <a:sym typeface="Verdana"/>
              </a:defRPr>
            </a:pPr>
            <a:r>
              <a:t>☞ </a:t>
            </a:r>
            <a:r>
              <a:rPr sz="1600"/>
              <a:t>Manage food and beverage vocabulary</a:t>
            </a:r>
          </a:p>
          <a:p>
            <a:pPr algn="l" defTabSz="450215">
              <a:lnSpc>
                <a:spcPts val="3300"/>
              </a:lnSpc>
              <a:tabLst>
                <a:tab pos="457200" algn="l"/>
              </a:tabLst>
              <a:defRPr>
                <a:latin typeface="Verdana"/>
                <a:ea typeface="Verdana"/>
                <a:cs typeface="Verdana"/>
                <a:sym typeface="Verdana"/>
              </a:defRPr>
            </a:pPr>
            <a:r>
              <a:t>☞ </a:t>
            </a:r>
            <a:r>
              <a:rPr sz="1600"/>
              <a:t>Describe origin, preparation, cooking and presentation methods using adjectives and adverbs</a:t>
            </a:r>
          </a:p>
          <a:p>
            <a:pPr algn="l" defTabSz="450215">
              <a:lnSpc>
                <a:spcPts val="3300"/>
              </a:lnSpc>
              <a:tabLst>
                <a:tab pos="457200" algn="l"/>
              </a:tabLst>
              <a:defRPr>
                <a:latin typeface="Verdana"/>
                <a:ea typeface="Verdana"/>
                <a:cs typeface="Verdana"/>
                <a:sym typeface="Verdana"/>
              </a:defRPr>
            </a:pPr>
            <a:r>
              <a:t>☞ </a:t>
            </a:r>
            <a:r>
              <a:rPr sz="1600"/>
              <a:t>Use adjectives, comparatives and superlatives to compare food and beverage items </a:t>
            </a:r>
          </a:p>
          <a:p>
            <a:pPr algn="l" defTabSz="450215">
              <a:lnSpc>
                <a:spcPts val="3300"/>
              </a:lnSpc>
              <a:tabLst>
                <a:tab pos="457200" algn="l"/>
              </a:tabLst>
              <a:defRPr>
                <a:latin typeface="Verdana"/>
                <a:ea typeface="Verdana"/>
                <a:cs typeface="Verdana"/>
                <a:sym typeface="Verdana"/>
              </a:defRPr>
            </a:pPr>
            <a:r>
              <a:t>☞ </a:t>
            </a:r>
            <a:r>
              <a:rPr sz="1600"/>
              <a:t>Use ‘as’ to take course orders </a:t>
            </a:r>
          </a:p>
          <a:p>
            <a:pPr algn="l" defTabSz="450215">
              <a:lnSpc>
                <a:spcPts val="3300"/>
              </a:lnSpc>
              <a:tabLst>
                <a:tab pos="457200" algn="l"/>
              </a:tabLst>
              <a:defRPr>
                <a:latin typeface="Verdana"/>
                <a:ea typeface="Verdana"/>
                <a:cs typeface="Verdana"/>
                <a:sym typeface="Verdana"/>
              </a:defRPr>
            </a:pPr>
            <a:r>
              <a:t>☞ </a:t>
            </a:r>
            <a:r>
              <a:rPr sz="1600"/>
              <a:t>Recognize the future when taking an order</a:t>
            </a:r>
          </a:p>
          <a:p>
            <a:pPr algn="l" defTabSz="450215">
              <a:lnSpc>
                <a:spcPts val="3300"/>
              </a:lnSpc>
              <a:tabLst>
                <a:tab pos="457200" algn="l"/>
              </a:tabLst>
              <a:defRPr>
                <a:latin typeface="Verdana"/>
                <a:ea typeface="Verdana"/>
                <a:cs typeface="Verdana"/>
                <a:sym typeface="Verdana"/>
              </a:defRPr>
            </a:pPr>
            <a:r>
              <a:t>☞ </a:t>
            </a:r>
            <a:r>
              <a:rPr sz="1600"/>
              <a:t>Use the past participle of regular verbs</a:t>
            </a:r>
          </a:p>
        </p:txBody>
      </p:sp>
      <p:sp>
        <p:nvSpPr>
          <p:cNvPr id="125"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126" name="Logo.pdf" descr="Logo.pdf"/>
          <p:cNvPicPr>
            <a:picLocks noChangeAspect="1"/>
          </p:cNvPicPr>
          <p:nvPr/>
        </p:nvPicPr>
        <p:blipFill>
          <a:blip r:embed="rId4">
            <a:extLst/>
          </a:blip>
          <a:stretch>
            <a:fillRect/>
          </a:stretch>
        </p:blipFill>
        <p:spPr>
          <a:xfrm>
            <a:off x="10582347" y="721699"/>
            <a:ext cx="1554187" cy="689867"/>
          </a:xfrm>
          <a:prstGeom prst="rect">
            <a:avLst/>
          </a:prstGeom>
          <a:ln w="12700">
            <a:miter lim="400000"/>
          </a:ln>
        </p:spPr>
      </p:pic>
      <p:sp>
        <p:nvSpPr>
          <p:cNvPr id="127"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306"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307" name="Read the sentences and underline true or false.…"/>
          <p:cNvSpPr txBox="1"/>
          <p:nvPr/>
        </p:nvSpPr>
        <p:spPr>
          <a:xfrm>
            <a:off x="1443335" y="787398"/>
            <a:ext cx="5260778"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Read the sentences and underline true or false.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If the description is false, give the right one.</a:t>
            </a:r>
          </a:p>
        </p:txBody>
      </p:sp>
      <p:sp>
        <p:nvSpPr>
          <p:cNvPr id="308"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sp>
        <p:nvSpPr>
          <p:cNvPr id="309" name="1 Cheddar is a hard cheese from Britain.      true/false…"/>
          <p:cNvSpPr txBox="1"/>
          <p:nvPr/>
        </p:nvSpPr>
        <p:spPr>
          <a:xfrm>
            <a:off x="2945305" y="2292348"/>
            <a:ext cx="7114184" cy="6057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1 Cheddar is a hard cheese from Britain.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2 Roquefort is a blue cheese from Italy.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3 Manchego is a hard cheese from Spain.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4 Stilton is a soft blue cheese from Italy.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5 Gouda is a hard cheese from the Netherlands.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6 Danish blue is a hard cheese from Denmark.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7 Gruyère is a hard cheese from France.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8 Mozzarella is a soft cheese from Italy.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9 Camembert and Brie are soft cheeses from France. 	true/false</a:t>
            </a: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spcBef>
                <a:spcPts val="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10 Parmesan is a soft cheese from Italy.					true/false</a:t>
            </a:r>
          </a:p>
        </p:txBody>
      </p:sp>
      <p:sp>
        <p:nvSpPr>
          <p:cNvPr id="310"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13" name="64colorlistenstudy.png" descr="64colorlistenstudy.png"/>
          <p:cNvPicPr>
            <a:picLocks noChangeAspect="1"/>
          </p:cNvPicPr>
          <p:nvPr/>
        </p:nvPicPr>
        <p:blipFill>
          <a:blip r:embed="rId2">
            <a:extLst/>
          </a:blip>
          <a:stretch>
            <a:fillRect/>
          </a:stretch>
        </p:blipFill>
        <p:spPr>
          <a:xfrm>
            <a:off x="791549" y="721699"/>
            <a:ext cx="689771" cy="689771"/>
          </a:xfrm>
          <a:prstGeom prst="rect">
            <a:avLst/>
          </a:prstGeom>
          <a:ln w="12700">
            <a:miter lim="400000"/>
          </a:ln>
        </p:spPr>
      </p:pic>
      <p:sp>
        <p:nvSpPr>
          <p:cNvPr id="314" name="Listen actively      WINES AROUND THE WORLD"/>
          <p:cNvSpPr txBox="1"/>
          <p:nvPr/>
        </p:nvSpPr>
        <p:spPr>
          <a:xfrm>
            <a:off x="1753882" y="901482"/>
            <a:ext cx="2922874"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a:latin typeface="Verdana"/>
                <a:ea typeface="Verdana"/>
                <a:cs typeface="Verdana"/>
                <a:sym typeface="Verdana"/>
              </a:defRPr>
            </a:lvl1pPr>
          </a:lstStyle>
          <a:p>
            <a:pPr>
              <a:defRPr i="1">
                <a:solidFill>
                  <a:srgbClr val="4A1600"/>
                </a:solidFill>
              </a:defRPr>
            </a:pPr>
            <a:r>
              <a:rPr i="0">
                <a:solidFill>
                  <a:srgbClr val="000000"/>
                </a:solidFill>
              </a:rPr>
              <a:t>WINES AROUND THE WORLD</a:t>
            </a:r>
          </a:p>
        </p:txBody>
      </p:sp>
      <p:pic>
        <p:nvPicPr>
          <p:cNvPr id="315"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316" name="Table"/>
          <p:cNvGraphicFramePr/>
          <p:nvPr/>
        </p:nvGraphicFramePr>
        <p:xfrm>
          <a:off x="1098696" y="1790700"/>
          <a:ext cx="10807406" cy="2120900"/>
        </p:xfrm>
        <a:graphic>
          <a:graphicData uri="http://schemas.openxmlformats.org/drawingml/2006/table">
            <a:tbl>
              <a:tblPr>
                <a:tableStyleId>{4C3C2611-4C71-4FC5-86AE-919BDF0F9419}</a:tableStyleId>
              </a:tblPr>
              <a:tblGrid>
                <a:gridCol w="10807402"/>
              </a:tblGrid>
              <a:tr h="2120900">
                <a:tc>
                  <a:txBody>
                    <a:bodyPr/>
                    <a:lstStyle/>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In the old world, wines are usually designated by the region where they are grown. The most famous wine from the old world is Champagne, a district east of Paris.</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Also from France, there are the Sancerre wines of the Loire Valley, the Médoc, St. Emilion, and Graves wines of the Bordeaux region. In the Rhone Valley, we find the Burgundy wines such as Beaujolais and Mâcon. Alsace is an exception, as its wines are designated by the grapes, the most famous of which being the Riesling and Gewürztraminer.</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France, Italy and Spain produce nearly half of the world’s wine.</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Famous Italian wines are Chianti from the Florence region, Pinot Grigio and crisp, white Frascati produced near Rome.</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Spain is well known for its Rioja, coming from an area north of Madrid.</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New world wines have become very popular too, and their quality is improving all the time. </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While Australia is now famous for its Chardonnay and Shiraz, New Zealand's Sauvignon Blanc from the Marlborough region is becoming very popular.</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California now produces some of the world's finest reds such as Cabernet, Cabernet-Sauvignon, Merlot, and Zinfandel. This grape is the only one produced only in California, like Tempranillo in Spain.</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State of California also makes some of the best whites in the world, mainly Chardonnay.</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endParaRP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Fourth world wine producer, the USA produces on its own as much as all countries from Central and South America.</a:t>
                      </a:r>
                    </a:p>
                    <a:p>
                      <a:pPr algn="just"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5A1C00"/>
                          </a:solidFill>
                          <a:latin typeface="Verdana"/>
                          <a:ea typeface="Verdana"/>
                          <a:cs typeface="Verdana"/>
                          <a:sym typeface="Verdana"/>
                        </a:defRPr>
                      </a:pPr>
                      <a:r>
                        <a:t>The Gamay, Merlot and Shiraz wines from Chile and Argentina are very good and have also become popular.</a:t>
                      </a:r>
                    </a:p>
                  </a:txBody>
                  <a:tcPr marL="63500" marR="63500" marT="63500" marB="63500" horzOverflow="overflow">
                    <a:lnL w="12700">
                      <a:solidFill>
                        <a:srgbClr val="000000"/>
                      </a:solidFill>
                      <a:miter lim="400000"/>
                    </a:lnL>
                    <a:lnR w="12700">
                      <a:solidFill>
                        <a:srgbClr val="000000"/>
                      </a:solidFill>
                      <a:miter lim="400000"/>
                    </a:lnR>
                    <a:lnT w="12700">
                      <a:solidFill>
                        <a:srgbClr val="000000"/>
                      </a:solidFill>
                      <a:miter lim="400000"/>
                    </a:lnT>
                    <a:lnB w="12700">
                      <a:solidFill>
                        <a:srgbClr val="000000"/>
                      </a:solidFill>
                      <a:miter lim="400000"/>
                    </a:lnB>
                    <a:noFill/>
                  </a:tcPr>
                </a:tc>
              </a:tr>
            </a:tbl>
          </a:graphicData>
        </a:graphic>
      </p:graphicFrame>
      <p:sp>
        <p:nvSpPr>
          <p:cNvPr id="317"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20" name="64colorexo.png" descr="64colorexo.png"/>
          <p:cNvPicPr>
            <a:picLocks noChangeAspect="1"/>
          </p:cNvPicPr>
          <p:nvPr/>
        </p:nvPicPr>
        <p:blipFill>
          <a:blip r:embed="rId2">
            <a:extLst/>
          </a:blip>
          <a:stretch>
            <a:fillRect/>
          </a:stretch>
        </p:blipFill>
        <p:spPr>
          <a:xfrm>
            <a:off x="-2476500" y="2286000"/>
            <a:ext cx="360000" cy="360000"/>
          </a:xfrm>
          <a:prstGeom prst="rect">
            <a:avLst/>
          </a:prstGeom>
          <a:ln w="12700">
            <a:miter lim="400000"/>
          </a:ln>
        </p:spPr>
      </p:pic>
      <p:pic>
        <p:nvPicPr>
          <p:cNvPr id="321" name="64grammar.png" descr="64grammar.png"/>
          <p:cNvPicPr>
            <a:picLocks noChangeAspect="1"/>
          </p:cNvPicPr>
          <p:nvPr/>
        </p:nvPicPr>
        <p:blipFill>
          <a:blip r:embed="rId3">
            <a:extLst/>
          </a:blip>
          <a:stretch>
            <a:fillRect/>
          </a:stretch>
        </p:blipFill>
        <p:spPr>
          <a:xfrm>
            <a:off x="787400" y="723900"/>
            <a:ext cx="685800" cy="685800"/>
          </a:xfrm>
          <a:prstGeom prst="rect">
            <a:avLst/>
          </a:prstGeom>
          <a:ln w="12700">
            <a:miter lim="400000"/>
          </a:ln>
        </p:spPr>
      </p:pic>
      <p:graphicFrame>
        <p:nvGraphicFramePr>
          <p:cNvPr id="322" name="Table"/>
          <p:cNvGraphicFramePr/>
          <p:nvPr/>
        </p:nvGraphicFramePr>
        <p:xfrm>
          <a:off x="1938134" y="987424"/>
          <a:ext cx="8179280" cy="1600201"/>
        </p:xfrm>
        <a:graphic>
          <a:graphicData uri="http://schemas.openxmlformats.org/drawingml/2006/table">
            <a:tbl>
              <a:tblPr firstRow="1">
                <a:tableStyleId>{4C3C2611-4C71-4FC5-86AE-919BDF0F9419}</a:tableStyleId>
              </a:tblPr>
              <a:tblGrid>
                <a:gridCol w="2726426"/>
                <a:gridCol w="2726426"/>
                <a:gridCol w="2726426"/>
              </a:tblGrid>
              <a:tr h="228600">
                <a:tc>
                  <a:txBody>
                    <a:bodyPr/>
                    <a:lstStyle/>
                    <a:p>
                      <a:pPr defTabSz="457200">
                        <a:defRPr sz="1800" b="0">
                          <a:solidFill>
                            <a:srgbClr val="000000"/>
                          </a:solidFill>
                        </a:defRPr>
                      </a:pPr>
                      <a:r>
                        <a:rPr sz="1000" b="1">
                          <a:solidFill>
                            <a:srgbClr val="FFFFFF"/>
                          </a:solidFill>
                          <a:latin typeface="Verdana"/>
                          <a:ea typeface="Verdana"/>
                          <a:cs typeface="Verdana"/>
                          <a:sym typeface="Verdana"/>
                        </a:rPr>
                        <a:t>Wine color</a:t>
                      </a:r>
                    </a:p>
                  </a:txBody>
                  <a:tcPr marL="63500" marR="63500" marT="63500" marB="63500" horzOverflow="overflow">
                    <a:lnL w="12700">
                      <a:solidFill>
                        <a:srgbClr val="67201E"/>
                      </a:solidFill>
                      <a:miter lim="400000"/>
                    </a:lnL>
                    <a:lnR w="12700">
                      <a:solidFill>
                        <a:srgbClr val="67201E"/>
                      </a:solidFill>
                      <a:miter lim="400000"/>
                    </a:lnR>
                    <a:lnT w="12700">
                      <a:solidFill>
                        <a:srgbClr val="67201E"/>
                      </a:solidFill>
                      <a:miter lim="400000"/>
                    </a:lnT>
                    <a:solidFill>
                      <a:srgbClr val="B69D91"/>
                    </a:solidFill>
                  </a:tcPr>
                </a:tc>
                <a:tc>
                  <a:txBody>
                    <a:bodyPr/>
                    <a:lstStyle/>
                    <a:p>
                      <a:pPr defTabSz="457200">
                        <a:defRPr sz="1800" b="0">
                          <a:solidFill>
                            <a:srgbClr val="000000"/>
                          </a:solidFill>
                        </a:defRPr>
                      </a:pPr>
                      <a:r>
                        <a:rPr sz="1000" b="1">
                          <a:solidFill>
                            <a:srgbClr val="FFFFFF"/>
                          </a:solidFill>
                          <a:latin typeface="Verdana"/>
                          <a:ea typeface="Verdana"/>
                          <a:cs typeface="Verdana"/>
                          <a:sym typeface="Verdana"/>
                        </a:rPr>
                        <a:t>Main taste</a:t>
                      </a:r>
                    </a:p>
                  </a:txBody>
                  <a:tcPr marL="63500" marR="63500" marT="63500" marB="63500" horzOverflow="overflow">
                    <a:lnL w="12700">
                      <a:solidFill>
                        <a:srgbClr val="67201E"/>
                      </a:solidFill>
                      <a:miter lim="400000"/>
                    </a:lnL>
                    <a:lnR w="12700">
                      <a:solidFill>
                        <a:srgbClr val="67201E"/>
                      </a:solidFill>
                      <a:miter lim="400000"/>
                    </a:lnR>
                    <a:lnT w="12700">
                      <a:solidFill>
                        <a:srgbClr val="67201E"/>
                      </a:solidFill>
                      <a:miter lim="400000"/>
                    </a:lnT>
                    <a:solidFill>
                      <a:srgbClr val="B69D91"/>
                    </a:solidFill>
                  </a:tcPr>
                </a:tc>
                <a:tc>
                  <a:txBody>
                    <a:bodyPr/>
                    <a:lstStyle/>
                    <a:p>
                      <a:pPr defTabSz="457200">
                        <a:defRPr sz="1800" b="0">
                          <a:solidFill>
                            <a:srgbClr val="000000"/>
                          </a:solidFill>
                        </a:defRPr>
                      </a:pPr>
                      <a:r>
                        <a:rPr sz="1000" b="1">
                          <a:solidFill>
                            <a:srgbClr val="FFFFFF"/>
                          </a:solidFill>
                          <a:latin typeface="Verdana"/>
                          <a:ea typeface="Verdana"/>
                          <a:cs typeface="Verdana"/>
                          <a:sym typeface="Verdana"/>
                        </a:rPr>
                        <a:t>More words to use</a:t>
                      </a:r>
                    </a:p>
                  </a:txBody>
                  <a:tcPr marL="63500" marR="63500" marT="63500" marB="63500" horzOverflow="overflow">
                    <a:lnL w="12700">
                      <a:solidFill>
                        <a:srgbClr val="67201E"/>
                      </a:solidFill>
                      <a:miter lim="400000"/>
                    </a:lnL>
                    <a:lnR w="12700">
                      <a:solidFill>
                        <a:srgbClr val="67201E"/>
                      </a:solidFill>
                      <a:miter lim="400000"/>
                    </a:lnR>
                    <a:lnT w="12700">
                      <a:solidFill>
                        <a:srgbClr val="67201E"/>
                      </a:solidFill>
                      <a:miter lim="400000"/>
                    </a:lnT>
                    <a:solidFill>
                      <a:srgbClr val="B69D91"/>
                    </a:solidFill>
                  </a:tcPr>
                </a:tc>
              </a:tr>
              <a:tr h="228600">
                <a:tc>
                  <a:txBody>
                    <a:bodyPr/>
                    <a:lstStyle/>
                    <a:p>
                      <a:pPr defTabSz="457200">
                        <a:defRPr sz="1800"/>
                      </a:pPr>
                      <a:r>
                        <a:rPr sz="1000">
                          <a:solidFill>
                            <a:srgbClr val="67201E"/>
                          </a:solidFill>
                          <a:latin typeface="Verdana"/>
                          <a:ea typeface="Verdana"/>
                          <a:cs typeface="Verdana"/>
                          <a:sym typeface="Verdana"/>
                        </a:rPr>
                        <a:t>white</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fruity</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light</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r>
              <a:tr h="228600">
                <a:tc>
                  <a:txBody>
                    <a:bodyPr/>
                    <a:lstStyle/>
                    <a:p>
                      <a:pPr defTabSz="457200">
                        <a:defRPr sz="1800"/>
                      </a:pPr>
                      <a:r>
                        <a:rPr sz="1000">
                          <a:solidFill>
                            <a:srgbClr val="67201E"/>
                          </a:solidFill>
                          <a:latin typeface="Verdana"/>
                          <a:ea typeface="Verdana"/>
                          <a:cs typeface="Verdana"/>
                          <a:sym typeface="Verdana"/>
                        </a:rPr>
                        <a:t>red</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dry</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full bodied</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r>
              <a:tr h="228600">
                <a:tc>
                  <a:txBody>
                    <a:bodyPr/>
                    <a:lstStyle/>
                    <a:p>
                      <a:pPr defTabSz="457200">
                        <a:defRPr sz="1800"/>
                      </a:pPr>
                      <a:r>
                        <a:rPr sz="1000">
                          <a:solidFill>
                            <a:srgbClr val="67201E"/>
                          </a:solidFill>
                          <a:latin typeface="Verdana"/>
                          <a:ea typeface="Verdana"/>
                          <a:cs typeface="Verdana"/>
                          <a:sym typeface="Verdana"/>
                        </a:rPr>
                        <a:t>rosé</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sweet</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corked</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r>
              <a:tr h="228600">
                <a:tc>
                  <a:txBody>
                    <a:bodyPr/>
                    <a:lstStyle/>
                    <a:p>
                      <a:pPr defTabSz="457200">
                        <a:defRPr sz="1800"/>
                      </a:pPr>
                      <a:r>
                        <a:rPr sz="1000">
                          <a:solidFill>
                            <a:srgbClr val="67201E"/>
                          </a:solidFill>
                          <a:latin typeface="Verdana"/>
                          <a:ea typeface="Verdana"/>
                          <a:cs typeface="Verdana"/>
                          <a:sym typeface="Verdana"/>
                        </a:rPr>
                        <a:t>grigio / gris</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crisp</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vinegary</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r>
              <a:tr h="228600">
                <a:tc>
                  <a:txBody>
                    <a:bodyPr/>
                    <a:lstStyle/>
                    <a:p>
                      <a:pPr defTabSz="457200">
                        <a:defRPr sz="1000">
                          <a:solidFill>
                            <a:srgbClr val="67201E"/>
                          </a:solidFill>
                          <a:latin typeface="Verdana"/>
                          <a:ea typeface="Verdana"/>
                          <a:cs typeface="Verdana"/>
                          <a:sym typeface="Verdana"/>
                        </a:defRPr>
                      </a:pPr>
                      <a:endParaRP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woody/oaky</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c>
                  <a:txBody>
                    <a:bodyPr/>
                    <a:lstStyle/>
                    <a:p>
                      <a:pPr defTabSz="457200">
                        <a:defRPr sz="1800"/>
                      </a:pPr>
                      <a:r>
                        <a:rPr sz="1000">
                          <a:solidFill>
                            <a:srgbClr val="67201E"/>
                          </a:solidFill>
                          <a:latin typeface="Verdana"/>
                          <a:ea typeface="Verdana"/>
                          <a:cs typeface="Verdana"/>
                          <a:sym typeface="Verdana"/>
                        </a:rPr>
                        <a:t>sparkling</a:t>
                      </a:r>
                    </a:p>
                  </a:txBody>
                  <a:tcPr marL="63500" marR="63500" marT="63500" marB="63500" horzOverflow="overflow">
                    <a:lnL w="12700">
                      <a:solidFill>
                        <a:srgbClr val="67201E"/>
                      </a:solidFill>
                      <a:miter lim="400000"/>
                    </a:lnL>
                    <a:lnR w="12700">
                      <a:solidFill>
                        <a:srgbClr val="67201E"/>
                      </a:solidFill>
                      <a:miter lim="400000"/>
                    </a:lnR>
                    <a:solidFill>
                      <a:srgbClr val="F9F4F1"/>
                    </a:solidFill>
                  </a:tcPr>
                </a:tc>
              </a:tr>
              <a:tr h="228600">
                <a:tc>
                  <a:txBody>
                    <a:bodyPr/>
                    <a:lstStyle/>
                    <a:p>
                      <a:pPr defTabSz="457200">
                        <a:defRPr sz="1000">
                          <a:solidFill>
                            <a:srgbClr val="67201E"/>
                          </a:solidFill>
                          <a:latin typeface="Verdana"/>
                          <a:ea typeface="Verdana"/>
                          <a:cs typeface="Verdana"/>
                          <a:sym typeface="Verdana"/>
                        </a:defRPr>
                      </a:pPr>
                      <a:endParaRPr/>
                    </a:p>
                  </a:txBody>
                  <a:tcPr marL="63500" marR="63500" marT="63500" marB="63500" horzOverflow="overflow">
                    <a:lnL w="12700">
                      <a:solidFill>
                        <a:srgbClr val="67201E"/>
                      </a:solidFill>
                      <a:miter lim="400000"/>
                    </a:lnL>
                    <a:lnR w="12700">
                      <a:solidFill>
                        <a:srgbClr val="67201E"/>
                      </a:solidFill>
                      <a:miter lim="400000"/>
                    </a:lnR>
                    <a:lnB w="12700">
                      <a:solidFill>
                        <a:srgbClr val="67201E"/>
                      </a:solidFill>
                      <a:miter lim="400000"/>
                    </a:lnB>
                    <a:solidFill>
                      <a:srgbClr val="F9F4F1"/>
                    </a:solidFill>
                  </a:tcPr>
                </a:tc>
                <a:tc>
                  <a:txBody>
                    <a:bodyPr/>
                    <a:lstStyle/>
                    <a:p>
                      <a:pPr defTabSz="457200">
                        <a:defRPr sz="1800"/>
                      </a:pPr>
                      <a:r>
                        <a:rPr sz="1000">
                          <a:solidFill>
                            <a:srgbClr val="67201E"/>
                          </a:solidFill>
                          <a:latin typeface="Verdana"/>
                          <a:ea typeface="Verdana"/>
                          <a:cs typeface="Verdana"/>
                          <a:sym typeface="Verdana"/>
                        </a:rPr>
                        <a:t>earthy</a:t>
                      </a:r>
                    </a:p>
                  </a:txBody>
                  <a:tcPr marL="63500" marR="63500" marT="63500" marB="63500" horzOverflow="overflow">
                    <a:lnL w="12700">
                      <a:solidFill>
                        <a:srgbClr val="67201E"/>
                      </a:solidFill>
                      <a:miter lim="400000"/>
                    </a:lnL>
                    <a:lnR w="12700">
                      <a:solidFill>
                        <a:srgbClr val="67201E"/>
                      </a:solidFill>
                      <a:miter lim="400000"/>
                    </a:lnR>
                    <a:lnB w="12700">
                      <a:solidFill>
                        <a:srgbClr val="67201E"/>
                      </a:solidFill>
                      <a:miter lim="400000"/>
                    </a:lnB>
                    <a:solidFill>
                      <a:srgbClr val="F9F4F1"/>
                    </a:solidFill>
                  </a:tcPr>
                </a:tc>
                <a:tc>
                  <a:txBody>
                    <a:bodyPr/>
                    <a:lstStyle/>
                    <a:p>
                      <a:pPr defTabSz="457200">
                        <a:defRPr sz="1800"/>
                      </a:pPr>
                      <a:r>
                        <a:rPr sz="1000">
                          <a:solidFill>
                            <a:srgbClr val="67201E"/>
                          </a:solidFill>
                          <a:latin typeface="Verdana"/>
                          <a:ea typeface="Verdana"/>
                          <a:cs typeface="Verdana"/>
                          <a:sym typeface="Verdana"/>
                        </a:rPr>
                        <a:t>fortified</a:t>
                      </a:r>
                    </a:p>
                  </a:txBody>
                  <a:tcPr marL="63500" marR="63500" marT="63500" marB="63500" horzOverflow="overflow">
                    <a:lnL w="12700">
                      <a:solidFill>
                        <a:srgbClr val="67201E"/>
                      </a:solidFill>
                      <a:miter lim="400000"/>
                    </a:lnL>
                    <a:lnR w="12700">
                      <a:solidFill>
                        <a:srgbClr val="67201E"/>
                      </a:solidFill>
                      <a:miter lim="400000"/>
                    </a:lnR>
                    <a:lnB w="12700">
                      <a:solidFill>
                        <a:srgbClr val="67201E"/>
                      </a:solidFill>
                      <a:miter lim="400000"/>
                    </a:lnB>
                    <a:solidFill>
                      <a:srgbClr val="F9F4F1"/>
                    </a:solidFill>
                  </a:tcPr>
                </a:tc>
              </a:tr>
            </a:tbl>
          </a:graphicData>
        </a:graphic>
      </p:graphicFrame>
      <p:pic>
        <p:nvPicPr>
          <p:cNvPr id="323" name="unknown.pdf" descr="unknown.pdf"/>
          <p:cNvPicPr>
            <a:picLocks noChangeAspect="1"/>
          </p:cNvPicPr>
          <p:nvPr/>
        </p:nvPicPr>
        <p:blipFill>
          <a:blip r:embed="rId4">
            <a:extLst/>
          </a:blip>
          <a:stretch>
            <a:fillRect/>
          </a:stretch>
        </p:blipFill>
        <p:spPr>
          <a:xfrm>
            <a:off x="681073" y="623452"/>
            <a:ext cx="11642654" cy="8227295"/>
          </a:xfrm>
          <a:prstGeom prst="rect">
            <a:avLst/>
          </a:prstGeom>
          <a:ln w="12700">
            <a:miter lim="400000"/>
          </a:ln>
        </p:spPr>
      </p:pic>
      <p:pic>
        <p:nvPicPr>
          <p:cNvPr id="324" name="Logo.pdf" descr="Logo.pdf"/>
          <p:cNvPicPr>
            <a:picLocks noChangeAspect="1"/>
          </p:cNvPicPr>
          <p:nvPr/>
        </p:nvPicPr>
        <p:blipFill>
          <a:blip r:embed="rId5">
            <a:extLst/>
          </a:blip>
          <a:stretch>
            <a:fillRect/>
          </a:stretch>
        </p:blipFill>
        <p:spPr>
          <a:xfrm>
            <a:off x="10582347" y="721699"/>
            <a:ext cx="1554187" cy="689867"/>
          </a:xfrm>
          <a:prstGeom prst="rect">
            <a:avLst/>
          </a:prstGeom>
          <a:ln w="12700">
            <a:miter lim="400000"/>
          </a:ln>
        </p:spPr>
      </p:pic>
      <p:sp>
        <p:nvSpPr>
          <p:cNvPr id="325"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328" name="Table"/>
          <p:cNvGraphicFramePr/>
          <p:nvPr/>
        </p:nvGraphicFramePr>
        <p:xfrm>
          <a:off x="952500" y="797548"/>
          <a:ext cx="11099800" cy="1909524"/>
        </p:xfrm>
        <a:graphic>
          <a:graphicData uri="http://schemas.openxmlformats.org/drawingml/2006/table">
            <a:tbl>
              <a:tblPr>
                <a:tableStyleId>{4C3C2611-4C71-4FC5-86AE-919BDF0F9419}</a:tableStyleId>
              </a:tblPr>
              <a:tblGrid>
                <a:gridCol w="5549900"/>
                <a:gridCol w="5549900"/>
              </a:tblGrid>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5 steps to professional F&amp;B order taking</a:t>
                      </a:r>
                    </a:p>
                  </a:txBody>
                  <a:tcPr marL="50800" marR="50800" marT="50800" marB="50800" anchor="ctr" horzOverflow="overflow">
                    <a:lnT w="88900">
                      <a:solidFill>
                        <a:srgbClr val="73F394"/>
                      </a:solidFill>
                      <a:miter lim="400000"/>
                    </a:lnT>
                  </a:tcPr>
                </a:tc>
                <a:tc hMerge="1">
                  <a:txBody>
                    <a:bodyPr/>
                    <a:lstStyle/>
                    <a:p>
                      <a:endParaRPr lang="fr-FR"/>
                    </a:p>
                  </a:txBody>
                  <a:tcPr/>
                </a:tc>
              </a:tr>
            </a:tbl>
          </a:graphicData>
        </a:graphic>
      </p:graphicFrame>
      <p:sp>
        <p:nvSpPr>
          <p:cNvPr id="329" name="Step 1"/>
          <p:cNvSpPr txBox="1"/>
          <p:nvPr/>
        </p:nvSpPr>
        <p:spPr>
          <a:xfrm>
            <a:off x="4911850" y="2690470"/>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BFFFCA"/>
                </a:solidFill>
              </a:defRPr>
            </a:lvl1pPr>
          </a:lstStyle>
          <a:p>
            <a:r>
              <a:t>Step 1</a:t>
            </a:r>
          </a:p>
        </p:txBody>
      </p:sp>
      <p:sp>
        <p:nvSpPr>
          <p:cNvPr id="330" name="Line"/>
          <p:cNvSpPr/>
          <p:nvPr/>
        </p:nvSpPr>
        <p:spPr>
          <a:xfrm flipH="1" flipV="1">
            <a:off x="4908547" y="3162000"/>
            <a:ext cx="6451814" cy="3"/>
          </a:xfrm>
          <a:prstGeom prst="line">
            <a:avLst/>
          </a:prstGeom>
          <a:ln w="25400">
            <a:solidFill>
              <a:srgbClr val="EBEBEB"/>
            </a:solidFill>
            <a:miter lim="400000"/>
          </a:ln>
        </p:spPr>
        <p:txBody>
          <a:bodyPr lIns="45718" tIns="45718" rIns="45718" bIns="45718"/>
          <a:lstStyle/>
          <a:p>
            <a:endParaRPr/>
          </a:p>
        </p:txBody>
      </p:sp>
      <p:sp>
        <p:nvSpPr>
          <p:cNvPr id="331" name="Being knowledgeable about menu items"/>
          <p:cNvSpPr txBox="1"/>
          <p:nvPr/>
        </p:nvSpPr>
        <p:spPr>
          <a:xfrm>
            <a:off x="6236563" y="3165779"/>
            <a:ext cx="511637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Being knowledgeable about menu items</a:t>
            </a:r>
          </a:p>
        </p:txBody>
      </p:sp>
      <p:sp>
        <p:nvSpPr>
          <p:cNvPr id="332" name="Step 2"/>
          <p:cNvSpPr txBox="1"/>
          <p:nvPr/>
        </p:nvSpPr>
        <p:spPr>
          <a:xfrm>
            <a:off x="4911850" y="4061779"/>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2</a:t>
            </a:r>
          </a:p>
        </p:txBody>
      </p:sp>
      <p:sp>
        <p:nvSpPr>
          <p:cNvPr id="333" name="Step 3"/>
          <p:cNvSpPr txBox="1"/>
          <p:nvPr/>
        </p:nvSpPr>
        <p:spPr>
          <a:xfrm>
            <a:off x="4911850" y="5472657"/>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3</a:t>
            </a:r>
          </a:p>
        </p:txBody>
      </p:sp>
      <p:sp>
        <p:nvSpPr>
          <p:cNvPr id="334" name="Step 4"/>
          <p:cNvSpPr txBox="1"/>
          <p:nvPr/>
        </p:nvSpPr>
        <p:spPr>
          <a:xfrm>
            <a:off x="4911850" y="6896995"/>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4</a:t>
            </a:r>
          </a:p>
        </p:txBody>
      </p:sp>
      <p:sp>
        <p:nvSpPr>
          <p:cNvPr id="335" name="Line"/>
          <p:cNvSpPr/>
          <p:nvPr/>
        </p:nvSpPr>
        <p:spPr>
          <a:xfrm flipH="1" flipV="1">
            <a:off x="4908547" y="4516399"/>
            <a:ext cx="6451814" cy="4"/>
          </a:xfrm>
          <a:prstGeom prst="line">
            <a:avLst/>
          </a:prstGeom>
          <a:ln w="25400">
            <a:solidFill>
              <a:srgbClr val="D9D9D9"/>
            </a:solidFill>
            <a:miter lim="400000"/>
          </a:ln>
        </p:spPr>
        <p:txBody>
          <a:bodyPr lIns="45718" tIns="45718" rIns="45718" bIns="45718"/>
          <a:lstStyle/>
          <a:p>
            <a:endParaRPr/>
          </a:p>
        </p:txBody>
      </p:sp>
      <p:sp>
        <p:nvSpPr>
          <p:cNvPr id="336" name="Line"/>
          <p:cNvSpPr/>
          <p:nvPr/>
        </p:nvSpPr>
        <p:spPr>
          <a:xfrm flipH="1" flipV="1">
            <a:off x="4908547" y="5941050"/>
            <a:ext cx="6451814" cy="4"/>
          </a:xfrm>
          <a:prstGeom prst="line">
            <a:avLst/>
          </a:prstGeom>
          <a:ln w="25400">
            <a:solidFill>
              <a:srgbClr val="D9D9D9"/>
            </a:solidFill>
            <a:miter lim="400000"/>
          </a:ln>
        </p:spPr>
        <p:txBody>
          <a:bodyPr lIns="45718" tIns="45718" rIns="45718" bIns="45718"/>
          <a:lstStyle/>
          <a:p>
            <a:endParaRPr/>
          </a:p>
        </p:txBody>
      </p:sp>
      <p:sp>
        <p:nvSpPr>
          <p:cNvPr id="337" name="Line"/>
          <p:cNvSpPr/>
          <p:nvPr/>
        </p:nvSpPr>
        <p:spPr>
          <a:xfrm flipH="1" flipV="1">
            <a:off x="4908547" y="7365702"/>
            <a:ext cx="6451814" cy="3"/>
          </a:xfrm>
          <a:prstGeom prst="line">
            <a:avLst/>
          </a:prstGeom>
          <a:ln w="25400">
            <a:solidFill>
              <a:srgbClr val="D9D9D9"/>
            </a:solidFill>
            <a:miter lim="400000"/>
          </a:ln>
        </p:spPr>
        <p:txBody>
          <a:bodyPr lIns="45718" tIns="45718" rIns="45718" bIns="45718"/>
          <a:lstStyle/>
          <a:p>
            <a:endParaRPr/>
          </a:p>
        </p:txBody>
      </p:sp>
      <p:sp>
        <p:nvSpPr>
          <p:cNvPr id="338" name="Explaining the cooking method"/>
          <p:cNvSpPr txBox="1"/>
          <p:nvPr/>
        </p:nvSpPr>
        <p:spPr>
          <a:xfrm>
            <a:off x="7357565" y="5928350"/>
            <a:ext cx="399196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cooking method</a:t>
            </a:r>
          </a:p>
        </p:txBody>
      </p:sp>
      <p:sp>
        <p:nvSpPr>
          <p:cNvPr id="339" name="Step 5"/>
          <p:cNvSpPr txBox="1"/>
          <p:nvPr/>
        </p:nvSpPr>
        <p:spPr>
          <a:xfrm>
            <a:off x="4911850" y="8042246"/>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DD412B"/>
                </a:solidFill>
              </a:defRPr>
            </a:lvl1pPr>
          </a:lstStyle>
          <a:p>
            <a:r>
              <a:t>Step 5</a:t>
            </a:r>
          </a:p>
        </p:txBody>
      </p:sp>
      <p:sp>
        <p:nvSpPr>
          <p:cNvPr id="340" name="Line"/>
          <p:cNvSpPr/>
          <p:nvPr/>
        </p:nvSpPr>
        <p:spPr>
          <a:xfrm flipH="1" flipV="1">
            <a:off x="4908547" y="8536353"/>
            <a:ext cx="6451814" cy="4"/>
          </a:xfrm>
          <a:prstGeom prst="line">
            <a:avLst/>
          </a:prstGeom>
          <a:ln w="25400">
            <a:solidFill>
              <a:srgbClr val="797979"/>
            </a:solidFill>
            <a:miter lim="400000"/>
          </a:ln>
        </p:spPr>
        <p:txBody>
          <a:bodyPr lIns="45718" tIns="45718" rIns="45718" bIns="45718"/>
          <a:lstStyle/>
          <a:p>
            <a:endParaRPr/>
          </a:p>
        </p:txBody>
      </p:sp>
      <p:sp>
        <p:nvSpPr>
          <p:cNvPr id="341" name="Being able to compare organoleptic properties"/>
          <p:cNvSpPr txBox="1"/>
          <p:nvPr/>
        </p:nvSpPr>
        <p:spPr>
          <a:xfrm>
            <a:off x="5413654" y="8530987"/>
            <a:ext cx="59493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DD412B"/>
                </a:solidFill>
                <a:latin typeface="Anivers"/>
                <a:ea typeface="Anivers"/>
                <a:cs typeface="Anivers"/>
                <a:sym typeface="Anivers"/>
              </a:defRPr>
            </a:lvl1pPr>
          </a:lstStyle>
          <a:p>
            <a:r>
              <a:t>Being able to compare organoleptic properties </a:t>
            </a:r>
          </a:p>
        </p:txBody>
      </p:sp>
      <p:sp>
        <p:nvSpPr>
          <p:cNvPr id="342" name="Explaining the preparation method"/>
          <p:cNvSpPr txBox="1"/>
          <p:nvPr/>
        </p:nvSpPr>
        <p:spPr>
          <a:xfrm>
            <a:off x="6899908" y="4521663"/>
            <a:ext cx="445008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preparation method</a:t>
            </a:r>
          </a:p>
        </p:txBody>
      </p:sp>
      <p:sp>
        <p:nvSpPr>
          <p:cNvPr id="343" name="Making relative clauses"/>
          <p:cNvSpPr txBox="1"/>
          <p:nvPr/>
        </p:nvSpPr>
        <p:spPr>
          <a:xfrm>
            <a:off x="8317786" y="7356668"/>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Making relative clauses</a:t>
            </a:r>
          </a:p>
        </p:txBody>
      </p:sp>
      <p:sp>
        <p:nvSpPr>
          <p:cNvPr id="344"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64grammar.png" descr="64grammar.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347" name="We use the comparative and superlative form to compare and contrast different objects in English.…"/>
          <p:cNvSpPr txBox="1"/>
          <p:nvPr/>
        </p:nvSpPr>
        <p:spPr>
          <a:xfrm>
            <a:off x="689373" y="1810005"/>
            <a:ext cx="11626054" cy="6946386"/>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0215">
              <a:lnSpc>
                <a:spcPts val="1700"/>
              </a:lnSpc>
              <a:spcBef>
                <a:spcPts val="100"/>
              </a:spcBef>
              <a:defRPr sz="1600" i="1">
                <a:solidFill>
                  <a:srgbClr val="67201E"/>
                </a:solidFill>
                <a:latin typeface="Verdana"/>
                <a:ea typeface="Verdana"/>
                <a:cs typeface="Verdana"/>
                <a:sym typeface="Verdana"/>
              </a:defRPr>
            </a:pPr>
            <a:r>
              <a:t>We use the comparative and superlative form to compare and contrast different objects in English.</a:t>
            </a:r>
          </a:p>
          <a:p>
            <a:pPr algn="l" defTabSz="450215">
              <a:lnSpc>
                <a:spcPts val="1700"/>
              </a:lnSpc>
              <a:spcBef>
                <a:spcPts val="100"/>
              </a:spcBef>
              <a:defRPr sz="1600">
                <a:solidFill>
                  <a:srgbClr val="262626"/>
                </a:solidFill>
                <a:latin typeface="Verdana"/>
                <a:ea typeface="Verdana"/>
                <a:cs typeface="Verdana"/>
                <a:sym typeface="Verdana"/>
              </a:defRPr>
            </a:pPr>
            <a:endParaRPr/>
          </a:p>
          <a:p>
            <a:pPr defTabSz="450215">
              <a:lnSpc>
                <a:spcPts val="1700"/>
              </a:lnSpc>
              <a:spcBef>
                <a:spcPts val="100"/>
              </a:spcBef>
              <a:defRPr sz="1600">
                <a:solidFill>
                  <a:srgbClr val="262626"/>
                </a:solidFill>
                <a:latin typeface="Verdana"/>
                <a:ea typeface="Verdana"/>
                <a:cs typeface="Verdana"/>
                <a:sym typeface="Verdana"/>
              </a:defRPr>
            </a:pPr>
            <a:r>
              <a:t>Comparatives express relative superiority or inferiority. </a:t>
            </a:r>
          </a:p>
          <a:p>
            <a:pPr defTabSz="450215">
              <a:lnSpc>
                <a:spcPts val="1700"/>
              </a:lnSpc>
              <a:spcBef>
                <a:spcPts val="100"/>
              </a:spcBef>
              <a:defRPr sz="1600">
                <a:solidFill>
                  <a:srgbClr val="262626"/>
                </a:solidFill>
                <a:latin typeface="Verdana"/>
                <a:ea typeface="Verdana"/>
                <a:cs typeface="Verdana"/>
                <a:sym typeface="Verdana"/>
              </a:defRPr>
            </a:pPr>
            <a:r>
              <a:t>In addition, comparatives can say that two things are equal.</a:t>
            </a:r>
          </a:p>
          <a:p>
            <a:pPr defTabSz="450215">
              <a:lnSpc>
                <a:spcPts val="1700"/>
              </a:lnSpc>
              <a:spcBef>
                <a:spcPts val="100"/>
              </a:spcBef>
              <a:defRPr sz="1600">
                <a:solidFill>
                  <a:srgbClr val="262626"/>
                </a:solidFill>
                <a:latin typeface="Verdana"/>
                <a:ea typeface="Verdana"/>
                <a:cs typeface="Verdana"/>
                <a:sym typeface="Verdana"/>
              </a:defRPr>
            </a:pPr>
            <a:r>
              <a:t>There are three types of comparatives: superiority, inferiority, equality</a:t>
            </a:r>
          </a:p>
          <a:p>
            <a:pPr algn="l" defTabSz="450215">
              <a:lnSpc>
                <a:spcPts val="1700"/>
              </a:lnSpc>
              <a:spcBef>
                <a:spcPts val="100"/>
              </a:spcBef>
              <a:defRPr sz="1600" u="sng">
                <a:solidFill>
                  <a:srgbClr val="262626"/>
                </a:solidFill>
                <a:latin typeface="Verdana"/>
                <a:ea typeface="Verdana"/>
                <a:cs typeface="Verdana"/>
                <a:sym typeface="Verdana"/>
              </a:defRPr>
            </a:pPr>
            <a:r>
              <a:t>COMPARATIVES</a:t>
            </a:r>
          </a:p>
          <a:p>
            <a:pPr algn="l" defTabSz="450215">
              <a:lnSpc>
                <a:spcPts val="1700"/>
              </a:lnSpc>
              <a:spcBef>
                <a:spcPts val="100"/>
              </a:spcBef>
              <a:defRPr sz="1600">
                <a:solidFill>
                  <a:srgbClr val="262626"/>
                </a:solidFill>
                <a:latin typeface="Verdana"/>
                <a:ea typeface="Verdana"/>
                <a:cs typeface="Verdana"/>
                <a:sym typeface="Verdana"/>
              </a:defRPr>
            </a:pPr>
            <a:endParaRPr/>
          </a:p>
          <a:p>
            <a:pPr marL="203200" indent="-203200" algn="l" defTabSz="450215">
              <a:lnSpc>
                <a:spcPts val="1700"/>
              </a:lnSpc>
              <a:spcBef>
                <a:spcPts val="100"/>
              </a:spcBef>
              <a:buSzPct val="100000"/>
              <a:buAutoNum type="arabicPeriod"/>
              <a:defRPr sz="1600" b="1">
                <a:solidFill>
                  <a:srgbClr val="262626"/>
                </a:solidFill>
                <a:latin typeface="Verdana"/>
                <a:ea typeface="Verdana"/>
                <a:cs typeface="Verdana"/>
                <a:sym typeface="Verdana"/>
              </a:defRPr>
            </a:pPr>
            <a:r>
              <a:t>Superiority:</a:t>
            </a:r>
          </a:p>
          <a:p>
            <a:pPr algn="l" defTabSz="450215">
              <a:lnSpc>
                <a:spcPts val="1700"/>
              </a:lnSpc>
              <a:spcBef>
                <a:spcPts val="100"/>
              </a:spcBef>
              <a:defRPr sz="1600" b="1">
                <a:solidFill>
                  <a:srgbClr val="262626"/>
                </a:solidFill>
                <a:latin typeface="Verdana"/>
                <a:ea typeface="Verdana"/>
                <a:cs typeface="Verdana"/>
                <a:sym typeface="Verdana"/>
              </a:defRPr>
            </a:pPr>
            <a:endParaRPr/>
          </a:p>
          <a:p>
            <a:pPr marL="457200" indent="-228600" algn="l" defTabSz="450215">
              <a:lnSpc>
                <a:spcPts val="1700"/>
              </a:lnSpc>
              <a:spcBef>
                <a:spcPts val="100"/>
              </a:spcBef>
              <a:buClr>
                <a:srgbClr val="000000"/>
              </a:buClr>
              <a:buSzPct val="120000"/>
              <a:buFont typeface="Symbol"/>
              <a:buChar char="·"/>
              <a:tabLst>
                <a:tab pos="457200" algn="l"/>
              </a:tabLst>
              <a:defRPr sz="1600" u="sng">
                <a:latin typeface="Verdana"/>
                <a:ea typeface="Verdana"/>
                <a:cs typeface="Verdana"/>
                <a:sym typeface="Verdana"/>
              </a:defRPr>
            </a:pPr>
            <a:r>
              <a:t>One syllable adjectives</a:t>
            </a:r>
          </a:p>
          <a:p>
            <a:pPr algn="l" defTabSz="450215">
              <a:lnSpc>
                <a:spcPts val="1700"/>
              </a:lnSpc>
              <a:spcBef>
                <a:spcPts val="100"/>
              </a:spcBef>
              <a:defRPr sz="1600" u="sng">
                <a:latin typeface="Verdana"/>
                <a:ea typeface="Verdana"/>
                <a:cs typeface="Verdana"/>
                <a:sym typeface="Verdana"/>
              </a:defRPr>
            </a:pPr>
            <a:endParaRPr/>
          </a:p>
          <a:p>
            <a:pPr algn="l" defTabSz="450215">
              <a:lnSpc>
                <a:spcPts val="1700"/>
              </a:lnSpc>
              <a:spcBef>
                <a:spcPts val="100"/>
              </a:spcBef>
              <a:defRPr sz="1600" i="1">
                <a:solidFill>
                  <a:srgbClr val="67201E"/>
                </a:solidFill>
                <a:latin typeface="Verdana"/>
                <a:ea typeface="Verdana"/>
                <a:cs typeface="Verdana"/>
                <a:sym typeface="Verdana"/>
              </a:defRPr>
            </a:pPr>
            <a:r>
              <a:t>	</a:t>
            </a:r>
            <a:r>
              <a:rPr>
                <a:solidFill>
                  <a:srgbClr val="E5313A"/>
                </a:solidFill>
              </a:rPr>
              <a:t>add '-er' to the end of the adjective - double the final consonant if preceded by a vowel</a:t>
            </a:r>
          </a:p>
          <a:p>
            <a:pPr algn="l" defTabSz="450215">
              <a:lnSpc>
                <a:spcPts val="1700"/>
              </a:lnSpc>
              <a:spcBef>
                <a:spcPts val="100"/>
              </a:spcBef>
              <a:defRPr sz="1600" i="1">
                <a:solidFill>
                  <a:srgbClr val="E5313A"/>
                </a:solidFill>
                <a:latin typeface="Verdana"/>
                <a:ea typeface="Verdana"/>
                <a:cs typeface="Verdana"/>
                <a:sym typeface="Verdana"/>
              </a:defRPr>
            </a:pPr>
            <a:r>
              <a:t>	remove the 'y' from the adjective and add 'ier'</a:t>
            </a:r>
            <a:endParaRPr>
              <a:solidFill>
                <a:srgbClr val="67201E"/>
              </a:solidFill>
            </a:endParaRPr>
          </a:p>
          <a:p>
            <a:pPr algn="l" defTabSz="450215">
              <a:lnSpc>
                <a:spcPts val="1700"/>
              </a:lnSpc>
              <a:spcBef>
                <a:spcPts val="100"/>
              </a:spcBef>
              <a:defRPr sz="1600" b="1">
                <a:solidFill>
                  <a:srgbClr val="262626"/>
                </a:solidFill>
                <a:latin typeface="Verdana"/>
                <a:ea typeface="Verdana"/>
                <a:cs typeface="Verdana"/>
                <a:sym typeface="Verdana"/>
              </a:defRPr>
            </a:pPr>
            <a:r>
              <a:t>	</a:t>
            </a:r>
            <a:r>
              <a:rPr b="0"/>
              <a:t>cheap - cheaper / hot - hotter / high - higher</a:t>
            </a:r>
          </a:p>
          <a:p>
            <a:pPr algn="l" defTabSz="450215">
              <a:lnSpc>
                <a:spcPts val="1700"/>
              </a:lnSpc>
              <a:spcBef>
                <a:spcPts val="100"/>
              </a:spcBef>
              <a:defRPr sz="1600" i="1">
                <a:solidFill>
                  <a:srgbClr val="669C35"/>
                </a:solidFill>
                <a:latin typeface="Verdana"/>
                <a:ea typeface="Verdana"/>
                <a:cs typeface="Verdana"/>
                <a:sym typeface="Verdana"/>
              </a:defRPr>
            </a:pPr>
            <a:r>
              <a:t>	Crémant is cheaper than Champagne.</a:t>
            </a:r>
          </a:p>
          <a:p>
            <a:pPr algn="l" defTabSz="450215">
              <a:lnSpc>
                <a:spcPts val="1700"/>
              </a:lnSpc>
              <a:spcBef>
                <a:spcPts val="100"/>
              </a:spcBef>
              <a:defRPr sz="1600" i="1">
                <a:solidFill>
                  <a:srgbClr val="669C35"/>
                </a:solidFill>
                <a:latin typeface="Verdana"/>
                <a:ea typeface="Verdana"/>
                <a:cs typeface="Verdana"/>
                <a:sym typeface="Verdana"/>
              </a:defRPr>
            </a:pPr>
            <a:endParaRPr/>
          </a:p>
          <a:p>
            <a:pPr marL="457200" indent="-228600" algn="l" defTabSz="450215">
              <a:lnSpc>
                <a:spcPts val="1700"/>
              </a:lnSpc>
              <a:spcBef>
                <a:spcPts val="100"/>
              </a:spcBef>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Two syllable adjectives ending in '-y'</a:t>
            </a:r>
          </a:p>
          <a:p>
            <a:pPr algn="l" defTabSz="450215">
              <a:lnSpc>
                <a:spcPts val="1700"/>
              </a:lnSpc>
              <a:spcBef>
                <a:spcPts val="100"/>
              </a:spcBef>
              <a:defRPr sz="1600">
                <a:solidFill>
                  <a:srgbClr val="262626"/>
                </a:solidFill>
                <a:latin typeface="Verdana"/>
                <a:ea typeface="Verdana"/>
                <a:cs typeface="Verdana"/>
                <a:sym typeface="Verdana"/>
              </a:defRPr>
            </a:pPr>
            <a:r>
              <a:t>	happy - happier / funny – funnier</a:t>
            </a:r>
          </a:p>
          <a:p>
            <a:pPr algn="l" defTabSz="450215">
              <a:lnSpc>
                <a:spcPts val="1700"/>
              </a:lnSpc>
              <a:spcBef>
                <a:spcPts val="100"/>
              </a:spcBef>
              <a:defRPr sz="1600" i="1">
                <a:solidFill>
                  <a:srgbClr val="669C35"/>
                </a:solidFill>
                <a:latin typeface="Verdana"/>
                <a:ea typeface="Verdana"/>
                <a:cs typeface="Verdana"/>
                <a:sym typeface="Verdana"/>
              </a:defRPr>
            </a:pPr>
            <a:r>
              <a:t>	Riesling is drier than the Chablis.</a:t>
            </a:r>
          </a:p>
          <a:p>
            <a:pPr algn="l" defTabSz="450215">
              <a:lnSpc>
                <a:spcPts val="1700"/>
              </a:lnSpc>
              <a:spcBef>
                <a:spcPts val="100"/>
              </a:spcBef>
              <a:defRPr sz="1600">
                <a:solidFill>
                  <a:srgbClr val="262626"/>
                </a:solidFill>
                <a:latin typeface="Verdana"/>
                <a:ea typeface="Verdana"/>
                <a:cs typeface="Verdana"/>
                <a:sym typeface="Verdana"/>
              </a:defRPr>
            </a:pPr>
            <a:endParaRPr/>
          </a:p>
          <a:p>
            <a:pPr marL="457200" indent="-228600" algn="l" defTabSz="450215">
              <a:lnSpc>
                <a:spcPts val="1700"/>
              </a:lnSpc>
              <a:spcBef>
                <a:spcPts val="100"/>
              </a:spcBef>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Two, three or more syllable adjectives</a:t>
            </a:r>
          </a:p>
          <a:p>
            <a:pPr algn="l" defTabSz="450215">
              <a:lnSpc>
                <a:spcPts val="1700"/>
              </a:lnSpc>
              <a:spcBef>
                <a:spcPts val="100"/>
              </a:spcBef>
              <a:defRPr sz="1600" u="sng">
                <a:solidFill>
                  <a:srgbClr val="262626"/>
                </a:solidFill>
                <a:latin typeface="Verdana"/>
                <a:ea typeface="Verdana"/>
                <a:cs typeface="Verdana"/>
                <a:sym typeface="Verdana"/>
              </a:defRPr>
            </a:pPr>
            <a:endParaRPr/>
          </a:p>
          <a:p>
            <a:pPr algn="l" defTabSz="450215">
              <a:lnSpc>
                <a:spcPts val="1700"/>
              </a:lnSpc>
              <a:spcBef>
                <a:spcPts val="100"/>
              </a:spcBef>
              <a:defRPr sz="1600" i="1">
                <a:solidFill>
                  <a:srgbClr val="67201E"/>
                </a:solidFill>
                <a:latin typeface="Verdana"/>
                <a:ea typeface="Verdana"/>
                <a:cs typeface="Verdana"/>
                <a:sym typeface="Verdana"/>
              </a:defRPr>
            </a:pPr>
            <a:r>
              <a:t>	place 'more' before the adjective</a:t>
            </a:r>
          </a:p>
          <a:p>
            <a:pPr algn="l" defTabSz="450215">
              <a:lnSpc>
                <a:spcPts val="1700"/>
              </a:lnSpc>
              <a:spcBef>
                <a:spcPts val="100"/>
              </a:spcBef>
              <a:defRPr sz="1600" i="1">
                <a:solidFill>
                  <a:srgbClr val="669C35"/>
                </a:solidFill>
                <a:latin typeface="Verdana"/>
                <a:ea typeface="Verdana"/>
                <a:cs typeface="Verdana"/>
                <a:sym typeface="Verdana"/>
              </a:defRPr>
            </a:pPr>
            <a:r>
              <a:t>	Bordeaux is more full-bodied than Pinot Noir.</a:t>
            </a:r>
          </a:p>
          <a:p>
            <a:pPr algn="l" defTabSz="450215">
              <a:lnSpc>
                <a:spcPts val="1700"/>
              </a:lnSpc>
              <a:spcBef>
                <a:spcPts val="100"/>
              </a:spcBef>
              <a:defRPr sz="1600" i="1">
                <a:solidFill>
                  <a:srgbClr val="669C35"/>
                </a:solidFill>
                <a:latin typeface="Verdana"/>
                <a:ea typeface="Verdana"/>
                <a:cs typeface="Verdana"/>
                <a:sym typeface="Verdana"/>
              </a:defRPr>
            </a:pPr>
            <a:endParaRPr/>
          </a:p>
          <a:p>
            <a:pPr algn="l" defTabSz="450215">
              <a:lnSpc>
                <a:spcPts val="1700"/>
              </a:lnSpc>
              <a:spcBef>
                <a:spcPts val="100"/>
              </a:spcBef>
              <a:defRPr sz="1600" b="1">
                <a:solidFill>
                  <a:srgbClr val="262626"/>
                </a:solidFill>
                <a:latin typeface="Verdana"/>
                <a:ea typeface="Verdana"/>
                <a:cs typeface="Verdana"/>
                <a:sym typeface="Verdana"/>
              </a:defRPr>
            </a:pPr>
            <a:r>
              <a:t>2. Inferiority:</a:t>
            </a:r>
            <a:r>
              <a:rPr b="0"/>
              <a:t>	</a:t>
            </a:r>
          </a:p>
          <a:p>
            <a:pPr marL="457200" indent="-228600" algn="l" defTabSz="450215">
              <a:lnSpc>
                <a:spcPts val="1700"/>
              </a:lnSpc>
              <a:spcBef>
                <a:spcPts val="100"/>
              </a:spcBef>
              <a:buClr>
                <a:srgbClr val="262626"/>
              </a:buClr>
              <a:buSzPct val="120000"/>
              <a:buFont typeface="Symbol"/>
              <a:buChar char="·"/>
              <a:tabLst>
                <a:tab pos="457200" algn="l"/>
              </a:tabLst>
              <a:defRPr sz="1600">
                <a:solidFill>
                  <a:srgbClr val="262626"/>
                </a:solidFill>
                <a:latin typeface="Verdana"/>
                <a:ea typeface="Verdana"/>
                <a:cs typeface="Verdana"/>
                <a:sym typeface="Verdana"/>
              </a:defRPr>
            </a:pPr>
            <a:r>
              <a:t>less	+	adjective 	+	than</a:t>
            </a:r>
          </a:p>
          <a:p>
            <a:pPr algn="l" defTabSz="450215">
              <a:lnSpc>
                <a:spcPts val="1700"/>
              </a:lnSpc>
              <a:spcBef>
                <a:spcPts val="100"/>
              </a:spcBef>
              <a:defRPr sz="1600" b="1">
                <a:solidFill>
                  <a:srgbClr val="262626"/>
                </a:solidFill>
                <a:latin typeface="Verdana"/>
                <a:ea typeface="Verdana"/>
                <a:cs typeface="Verdana"/>
                <a:sym typeface="Verdana"/>
              </a:defRPr>
            </a:pPr>
            <a:endParaRPr/>
          </a:p>
          <a:p>
            <a:pPr algn="l" defTabSz="450215">
              <a:lnSpc>
                <a:spcPts val="1700"/>
              </a:lnSpc>
              <a:spcBef>
                <a:spcPts val="100"/>
              </a:spcBef>
              <a:defRPr sz="1600" b="1">
                <a:solidFill>
                  <a:srgbClr val="262626"/>
                </a:solidFill>
                <a:latin typeface="Verdana"/>
                <a:ea typeface="Verdana"/>
                <a:cs typeface="Verdana"/>
                <a:sym typeface="Verdana"/>
              </a:defRPr>
            </a:pPr>
            <a:r>
              <a:t>3. Equality:</a:t>
            </a:r>
          </a:p>
          <a:p>
            <a:pPr marL="457200" indent="-228600" algn="l" defTabSz="450215">
              <a:lnSpc>
                <a:spcPts val="1700"/>
              </a:lnSpc>
              <a:spcBef>
                <a:spcPts val="100"/>
              </a:spcBef>
              <a:buClr>
                <a:srgbClr val="000000"/>
              </a:buClr>
              <a:buSzPct val="120000"/>
              <a:buFont typeface="Symbol"/>
              <a:buChar char="·"/>
              <a:tabLst>
                <a:tab pos="457200" algn="l"/>
              </a:tabLst>
              <a:defRPr sz="1600">
                <a:latin typeface="Verdana"/>
                <a:ea typeface="Verdana"/>
                <a:cs typeface="Verdana"/>
                <a:sym typeface="Verdana"/>
              </a:defRPr>
            </a:pPr>
            <a:r>
              <a:t>as	+	adjective	+	as</a:t>
            </a:r>
          </a:p>
        </p:txBody>
      </p:sp>
      <p:sp>
        <p:nvSpPr>
          <p:cNvPr id="348"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49"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350" name="COMPARATIVES"/>
          <p:cNvSpPr txBox="1"/>
          <p:nvPr/>
        </p:nvSpPr>
        <p:spPr>
          <a:xfrm>
            <a:off x="1454405" y="893066"/>
            <a:ext cx="1729185" cy="3474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0215">
              <a:lnSpc>
                <a:spcPts val="2000"/>
              </a:lnSpc>
              <a:spcBef>
                <a:spcPts val="100"/>
              </a:spcBef>
              <a:defRPr sz="1600" u="sng">
                <a:latin typeface="Verdana"/>
                <a:ea typeface="Verdana"/>
                <a:cs typeface="Verdana"/>
                <a:sym typeface="Verdana"/>
              </a:defRPr>
            </a:lvl1pPr>
          </a:lstStyle>
          <a:p>
            <a:r>
              <a:t>COMPARATIVES</a:t>
            </a:r>
          </a:p>
        </p:txBody>
      </p:sp>
      <p:sp>
        <p:nvSpPr>
          <p:cNvPr id="351"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 name="64grammar.png" descr="64grammar.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354"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55"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356" name="SUPERLATIVES"/>
          <p:cNvSpPr txBox="1"/>
          <p:nvPr/>
        </p:nvSpPr>
        <p:spPr>
          <a:xfrm>
            <a:off x="1454405" y="893066"/>
            <a:ext cx="1651397" cy="3474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0215">
              <a:lnSpc>
                <a:spcPts val="2000"/>
              </a:lnSpc>
              <a:spcBef>
                <a:spcPts val="100"/>
              </a:spcBef>
              <a:defRPr sz="1600" u="sng">
                <a:latin typeface="Verdana"/>
                <a:ea typeface="Verdana"/>
                <a:cs typeface="Verdana"/>
                <a:sym typeface="Verdana"/>
              </a:defRPr>
            </a:lvl1pPr>
          </a:lstStyle>
          <a:p>
            <a:r>
              <a:t>SUPERLATIVES</a:t>
            </a:r>
          </a:p>
        </p:txBody>
      </p:sp>
      <p:sp>
        <p:nvSpPr>
          <p:cNvPr id="357" name="Use the superlative form when speaking about three or more objects to show which object is 'the most' or 'the least' of something…"/>
          <p:cNvSpPr txBox="1"/>
          <p:nvPr/>
        </p:nvSpPr>
        <p:spPr>
          <a:xfrm>
            <a:off x="1059477" y="1788416"/>
            <a:ext cx="10885846" cy="61767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0215">
              <a:lnSpc>
                <a:spcPts val="2000"/>
              </a:lnSpc>
              <a:defRPr sz="1600" i="1">
                <a:solidFill>
                  <a:srgbClr val="C00000"/>
                </a:solidFill>
                <a:latin typeface="Verdana"/>
                <a:ea typeface="Verdana"/>
                <a:cs typeface="Verdana"/>
                <a:sym typeface="Verdana"/>
              </a:defRPr>
            </a:pPr>
            <a:r>
              <a:t>	Use the superlative form when speaking about three or more objects to show which object is 'the most' or 'the least' of something</a:t>
            </a:r>
          </a:p>
          <a:p>
            <a:pPr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solidFill>
                  <a:srgbClr val="669C35"/>
                </a:solidFill>
                <a:latin typeface="Verdana"/>
                <a:ea typeface="Verdana"/>
                <a:cs typeface="Verdana"/>
                <a:sym typeface="Verdana"/>
              </a:defRPr>
            </a:pPr>
            <a:r>
              <a:t>The most famous wine from the old world is Champagne, a district east of Paris.</a:t>
            </a:r>
          </a:p>
          <a:p>
            <a:pPr algn="l" defTabSz="450215">
              <a:lnSpc>
                <a:spcPts val="2000"/>
              </a:lnSpc>
              <a:defRPr sz="1600">
                <a:latin typeface="Verdana"/>
                <a:ea typeface="Verdana"/>
                <a:cs typeface="Verdana"/>
                <a:sym typeface="Verdana"/>
              </a:defRPr>
            </a:pPr>
            <a:endParaRPr/>
          </a:p>
          <a:p>
            <a:pPr algn="l" defTabSz="450215">
              <a:lnSpc>
                <a:spcPts val="2000"/>
              </a:lnSpc>
              <a:defRPr sz="1600" b="1">
                <a:solidFill>
                  <a:srgbClr val="262626"/>
                </a:solidFill>
                <a:latin typeface="Verdana"/>
                <a:ea typeface="Verdana"/>
                <a:cs typeface="Verdana"/>
                <a:sym typeface="Verdana"/>
              </a:defRPr>
            </a:pPr>
            <a:r>
              <a:t>1. 'The most'</a:t>
            </a:r>
          </a:p>
          <a:p>
            <a:pPr marL="457200" indent="-228600" algn="l" defTabSz="450215">
              <a:lnSpc>
                <a:spcPts val="2000"/>
              </a:lnSpc>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One syllable adjectives</a:t>
            </a:r>
          </a:p>
          <a:p>
            <a:pPr algn="l" defTabSz="450215">
              <a:lnSpc>
                <a:spcPts val="2000"/>
              </a:lnSpc>
              <a:defRPr sz="1600">
                <a:solidFill>
                  <a:srgbClr val="262626"/>
                </a:solidFill>
                <a:latin typeface="Verdana"/>
                <a:ea typeface="Verdana"/>
                <a:cs typeface="Verdana"/>
                <a:sym typeface="Verdana"/>
              </a:defRPr>
            </a:pPr>
            <a:r>
              <a:t>	</a:t>
            </a:r>
            <a:r>
              <a:rPr i="1">
                <a:solidFill>
                  <a:srgbClr val="E5313A"/>
                </a:solidFill>
              </a:rPr>
              <a:t>place 'the' before the adjective and add '-est' to the end of the adjective </a:t>
            </a:r>
          </a:p>
          <a:p>
            <a:pPr algn="l" defTabSz="450215">
              <a:lnSpc>
                <a:spcPts val="2000"/>
              </a:lnSpc>
              <a:defRPr sz="1600" i="1">
                <a:solidFill>
                  <a:srgbClr val="E5313A"/>
                </a:solidFill>
                <a:latin typeface="Verdana"/>
                <a:ea typeface="Verdana"/>
                <a:cs typeface="Verdana"/>
                <a:sym typeface="Verdana"/>
              </a:defRPr>
            </a:pPr>
            <a:r>
              <a:t>	double the final consonant if preceded by a vowel</a:t>
            </a:r>
            <a:endParaRPr b="1">
              <a:solidFill>
                <a:srgbClr val="262626"/>
              </a:solidFill>
            </a:endParaRPr>
          </a:p>
          <a:p>
            <a:pPr algn="l" defTabSz="450215">
              <a:lnSpc>
                <a:spcPts val="2000"/>
              </a:lnSpc>
              <a:defRPr sz="1600" b="1">
                <a:solidFill>
                  <a:srgbClr val="262626"/>
                </a:solidFill>
                <a:latin typeface="Verdana"/>
                <a:ea typeface="Verdana"/>
                <a:cs typeface="Verdana"/>
                <a:sym typeface="Verdana"/>
              </a:defRPr>
            </a:pPr>
            <a:r>
              <a:t>	</a:t>
            </a:r>
            <a:r>
              <a:rPr b="0"/>
              <a:t>cheap - the cheapest / firm - the firmest / hard - the hardest</a:t>
            </a:r>
          </a:p>
          <a:p>
            <a:pPr algn="l" defTabSz="450215">
              <a:lnSpc>
                <a:spcPts val="2000"/>
              </a:lnSpc>
              <a:defRPr sz="1600" i="1">
                <a:solidFill>
                  <a:srgbClr val="262626"/>
                </a:solidFill>
                <a:latin typeface="Verdana"/>
                <a:ea typeface="Verdana"/>
                <a:cs typeface="Verdana"/>
                <a:sym typeface="Verdana"/>
              </a:defRPr>
            </a:pPr>
            <a:r>
              <a:t>	</a:t>
            </a:r>
            <a:r>
              <a:rPr>
                <a:solidFill>
                  <a:srgbClr val="669C35"/>
                </a:solidFill>
              </a:rPr>
              <a:t>Parmesan cheese is one of the hardest cheeses.</a:t>
            </a:r>
          </a:p>
          <a:p>
            <a:pPr algn="l" defTabSz="450215">
              <a:lnSpc>
                <a:spcPts val="2000"/>
              </a:lnSpc>
              <a:defRPr sz="1600" u="sng">
                <a:solidFill>
                  <a:srgbClr val="262626"/>
                </a:solidFill>
                <a:latin typeface="Verdana"/>
                <a:ea typeface="Verdana"/>
                <a:cs typeface="Verdana"/>
                <a:sym typeface="Verdana"/>
              </a:defRPr>
            </a:pPr>
            <a:endParaRPr>
              <a:solidFill>
                <a:srgbClr val="669C35"/>
              </a:solidFill>
            </a:endParaRPr>
          </a:p>
          <a:p>
            <a:pPr marL="457200" indent="-228600" algn="l" defTabSz="450215">
              <a:lnSpc>
                <a:spcPts val="2000"/>
              </a:lnSpc>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Two, three or more syllable adjectives</a:t>
            </a:r>
          </a:p>
          <a:p>
            <a:pPr algn="l" defTabSz="450215">
              <a:lnSpc>
                <a:spcPts val="2000"/>
              </a:lnSpc>
              <a:defRPr sz="1600" i="1">
                <a:solidFill>
                  <a:srgbClr val="E5313A"/>
                </a:solidFill>
                <a:latin typeface="Verdana"/>
                <a:ea typeface="Verdana"/>
                <a:cs typeface="Verdana"/>
                <a:sym typeface="Verdana"/>
              </a:defRPr>
            </a:pPr>
            <a:r>
              <a:t>	place 'the most' before the adjective</a:t>
            </a:r>
          </a:p>
          <a:p>
            <a:pPr algn="l" defTabSz="450215">
              <a:lnSpc>
                <a:spcPts val="2000"/>
              </a:lnSpc>
              <a:defRPr sz="1600" b="1">
                <a:solidFill>
                  <a:srgbClr val="262626"/>
                </a:solidFill>
                <a:latin typeface="Verdana"/>
                <a:ea typeface="Verdana"/>
                <a:cs typeface="Verdana"/>
                <a:sym typeface="Verdana"/>
              </a:defRPr>
            </a:pPr>
            <a:r>
              <a:t>	</a:t>
            </a:r>
            <a:r>
              <a:rPr b="0"/>
              <a:t>famous - the most famous / full bodied - the most full bodied</a:t>
            </a:r>
          </a:p>
          <a:p>
            <a:pPr algn="l" defTabSz="450215">
              <a:lnSpc>
                <a:spcPts val="2000"/>
              </a:lnSpc>
              <a:defRPr sz="1600" i="1">
                <a:solidFill>
                  <a:srgbClr val="262626"/>
                </a:solidFill>
                <a:latin typeface="Verdana"/>
                <a:ea typeface="Verdana"/>
                <a:cs typeface="Verdana"/>
                <a:sym typeface="Verdana"/>
              </a:defRPr>
            </a:pPr>
            <a:r>
              <a:t>	</a:t>
            </a:r>
            <a:r>
              <a:rPr>
                <a:solidFill>
                  <a:srgbClr val="669C35"/>
                </a:solidFill>
              </a:rPr>
              <a:t>The most famous grape from the Alsace region is the Riesling.</a:t>
            </a:r>
          </a:p>
          <a:p>
            <a:pPr algn="l" defTabSz="450215">
              <a:lnSpc>
                <a:spcPts val="2000"/>
              </a:lnSpc>
              <a:defRPr sz="1600" u="sng">
                <a:solidFill>
                  <a:srgbClr val="262626"/>
                </a:solidFill>
                <a:latin typeface="Verdana"/>
                <a:ea typeface="Verdana"/>
                <a:cs typeface="Verdana"/>
                <a:sym typeface="Verdana"/>
              </a:defRPr>
            </a:pPr>
            <a:endParaRPr>
              <a:solidFill>
                <a:srgbClr val="669C35"/>
              </a:solidFill>
            </a:endParaRPr>
          </a:p>
          <a:p>
            <a:pPr marL="457200" indent="-228600" algn="l" defTabSz="450215">
              <a:lnSpc>
                <a:spcPts val="2000"/>
              </a:lnSpc>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Two syllable adjectives ending in '-y' </a:t>
            </a:r>
          </a:p>
          <a:p>
            <a:pPr algn="l" defTabSz="450215">
              <a:lnSpc>
                <a:spcPts val="2000"/>
              </a:lnSpc>
              <a:defRPr sz="1600" i="1">
                <a:solidFill>
                  <a:srgbClr val="262626"/>
                </a:solidFill>
                <a:latin typeface="Verdana"/>
                <a:ea typeface="Verdana"/>
                <a:cs typeface="Verdana"/>
                <a:sym typeface="Verdana"/>
              </a:defRPr>
            </a:pPr>
            <a:r>
              <a:t>	</a:t>
            </a:r>
            <a:r>
              <a:rPr>
                <a:solidFill>
                  <a:srgbClr val="E5313A"/>
                </a:solidFill>
              </a:rPr>
              <a:t>place 'the' before the adjective , remove the 'y' from the adjective and add 'iest'</a:t>
            </a:r>
          </a:p>
          <a:p>
            <a:pPr algn="l" defTabSz="450215">
              <a:lnSpc>
                <a:spcPts val="2000"/>
              </a:lnSpc>
              <a:defRPr sz="1600" b="1">
                <a:solidFill>
                  <a:srgbClr val="262626"/>
                </a:solidFill>
                <a:latin typeface="Verdana"/>
                <a:ea typeface="Verdana"/>
                <a:cs typeface="Verdana"/>
                <a:sym typeface="Verdana"/>
              </a:defRPr>
            </a:pPr>
            <a:r>
              <a:t>	</a:t>
            </a:r>
            <a:r>
              <a:rPr b="0"/>
              <a:t>creamy - the creamiest / spicy - the spiciest</a:t>
            </a:r>
          </a:p>
          <a:p>
            <a:pPr algn="l" defTabSz="450215">
              <a:lnSpc>
                <a:spcPts val="2000"/>
              </a:lnSpc>
              <a:defRPr sz="1600" i="1">
                <a:solidFill>
                  <a:srgbClr val="262626"/>
                </a:solidFill>
                <a:latin typeface="Verdana"/>
                <a:ea typeface="Verdana"/>
                <a:cs typeface="Verdana"/>
                <a:sym typeface="Verdana"/>
              </a:defRPr>
            </a:pPr>
            <a:r>
              <a:t>	</a:t>
            </a:r>
            <a:r>
              <a:rPr>
                <a:solidFill>
                  <a:srgbClr val="669C35"/>
                </a:solidFill>
              </a:rPr>
              <a:t>Cancoillotte is one of the creamiest cheeses. </a:t>
            </a:r>
          </a:p>
          <a:p>
            <a:pPr algn="l" defTabSz="450215">
              <a:lnSpc>
                <a:spcPts val="2000"/>
              </a:lnSpc>
              <a:defRPr sz="1600">
                <a:solidFill>
                  <a:srgbClr val="262626"/>
                </a:solidFill>
                <a:latin typeface="Verdana"/>
                <a:ea typeface="Verdana"/>
                <a:cs typeface="Verdana"/>
                <a:sym typeface="Verdana"/>
              </a:defRPr>
            </a:pPr>
            <a:endParaRPr>
              <a:solidFill>
                <a:srgbClr val="669C35"/>
              </a:solidFill>
            </a:endParaRPr>
          </a:p>
          <a:p>
            <a:pPr algn="l" defTabSz="450215">
              <a:lnSpc>
                <a:spcPts val="2000"/>
              </a:lnSpc>
              <a:defRPr sz="1600" b="1">
                <a:solidFill>
                  <a:srgbClr val="262626"/>
                </a:solidFill>
                <a:latin typeface="Verdana"/>
                <a:ea typeface="Verdana"/>
                <a:cs typeface="Verdana"/>
                <a:sym typeface="Verdana"/>
              </a:defRPr>
            </a:pPr>
            <a:r>
              <a:t>2. 'The least'</a:t>
            </a:r>
          </a:p>
          <a:p>
            <a:pPr algn="l" defTabSz="450215">
              <a:lnSpc>
                <a:spcPts val="2000"/>
              </a:lnSpc>
              <a:defRPr sz="1600" i="1">
                <a:solidFill>
                  <a:srgbClr val="E5313A"/>
                </a:solidFill>
                <a:latin typeface="Verdana"/>
                <a:ea typeface="Verdana"/>
                <a:cs typeface="Verdana"/>
                <a:sym typeface="Verdana"/>
              </a:defRPr>
            </a:pPr>
            <a:r>
              <a:t>	place 'the least' before the adjective</a:t>
            </a:r>
          </a:p>
          <a:p>
            <a:pPr algn="l" defTabSz="450215">
              <a:lnSpc>
                <a:spcPts val="2000"/>
              </a:lnSpc>
              <a:defRPr sz="1600" i="1">
                <a:solidFill>
                  <a:srgbClr val="262626"/>
                </a:solidFill>
                <a:latin typeface="Verdana"/>
                <a:ea typeface="Verdana"/>
                <a:cs typeface="Verdana"/>
                <a:sym typeface="Verdana"/>
              </a:defRPr>
            </a:pPr>
            <a:r>
              <a:t>	</a:t>
            </a:r>
            <a:r>
              <a:rPr>
                <a:solidFill>
                  <a:srgbClr val="669C35"/>
                </a:solidFill>
              </a:rPr>
              <a:t>The bus is the least expensive way of getting there.</a:t>
            </a:r>
          </a:p>
        </p:txBody>
      </p:sp>
      <p:sp>
        <p:nvSpPr>
          <p:cNvPr id="358"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64grammar.png" descr="64grammar.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361"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62"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363" name="SUPERLATIVES"/>
          <p:cNvSpPr txBox="1"/>
          <p:nvPr/>
        </p:nvSpPr>
        <p:spPr>
          <a:xfrm>
            <a:off x="1454405" y="893066"/>
            <a:ext cx="1651397" cy="34746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0215">
              <a:lnSpc>
                <a:spcPts val="2000"/>
              </a:lnSpc>
              <a:spcBef>
                <a:spcPts val="100"/>
              </a:spcBef>
              <a:defRPr sz="1600" u="sng">
                <a:latin typeface="Verdana"/>
                <a:ea typeface="Verdana"/>
                <a:cs typeface="Verdana"/>
                <a:sym typeface="Verdana"/>
              </a:defRPr>
            </a:lvl1pPr>
          </a:lstStyle>
          <a:p>
            <a:r>
              <a:t>SUPERLATIVES</a:t>
            </a:r>
          </a:p>
        </p:txBody>
      </p:sp>
      <p:sp>
        <p:nvSpPr>
          <p:cNvPr id="364" name="IMPORTANT EXCEPTIONS…"/>
          <p:cNvSpPr txBox="1"/>
          <p:nvPr/>
        </p:nvSpPr>
        <p:spPr>
          <a:xfrm>
            <a:off x="1244741" y="2316722"/>
            <a:ext cx="10528698" cy="491946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defTabSz="450215">
              <a:lnSpc>
                <a:spcPts val="2000"/>
              </a:lnSpc>
              <a:defRPr sz="1600" b="1">
                <a:solidFill>
                  <a:srgbClr val="C00000"/>
                </a:solidFill>
                <a:latin typeface="Verdana"/>
                <a:ea typeface="Verdana"/>
                <a:cs typeface="Verdana"/>
                <a:sym typeface="Verdana"/>
              </a:defRPr>
            </a:pPr>
            <a:r>
              <a:t>IMPORTANT EXCEPTIONS</a:t>
            </a:r>
          </a:p>
          <a:p>
            <a:pPr defTabSz="450215">
              <a:lnSpc>
                <a:spcPts val="2000"/>
              </a:lnSpc>
              <a:defRPr sz="1600" b="1">
                <a:solidFill>
                  <a:srgbClr val="C00000"/>
                </a:solidFill>
                <a:latin typeface="Verdana"/>
                <a:ea typeface="Verdana"/>
                <a:cs typeface="Verdana"/>
                <a:sym typeface="Verdana"/>
              </a:defRPr>
            </a:pPr>
            <a:endParaRPr/>
          </a:p>
          <a:p>
            <a:pPr algn="l" defTabSz="450215">
              <a:lnSpc>
                <a:spcPts val="2000"/>
              </a:lnSpc>
              <a:defRPr sz="1600">
                <a:solidFill>
                  <a:srgbClr val="262626"/>
                </a:solidFill>
                <a:latin typeface="Verdana"/>
                <a:ea typeface="Verdana"/>
                <a:cs typeface="Verdana"/>
                <a:sym typeface="Verdana"/>
              </a:defRPr>
            </a:pPr>
            <a:r>
              <a:t>There are some important exceptions to these rules. Here are two of the most important exceptions:</a:t>
            </a:r>
          </a:p>
          <a:p>
            <a:pPr algn="l" defTabSz="450215">
              <a:lnSpc>
                <a:spcPts val="2000"/>
              </a:lnSpc>
              <a:defRPr sz="1600">
                <a:solidFill>
                  <a:srgbClr val="262626"/>
                </a:solidFill>
                <a:latin typeface="Verdana"/>
                <a:ea typeface="Verdana"/>
                <a:cs typeface="Verdana"/>
                <a:sym typeface="Verdana"/>
              </a:defRPr>
            </a:pPr>
            <a:endParaRPr/>
          </a:p>
          <a:p>
            <a:pPr marL="457200" indent="-228600" algn="l" defTabSz="450215">
              <a:lnSpc>
                <a:spcPts val="2000"/>
              </a:lnSpc>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good</a:t>
            </a:r>
          </a:p>
          <a:p>
            <a:pPr algn="l" defTabSz="450215">
              <a:lnSpc>
                <a:spcPts val="2000"/>
              </a:lnSpc>
              <a:defRPr sz="1600">
                <a:solidFill>
                  <a:srgbClr val="262626"/>
                </a:solidFill>
                <a:latin typeface="Verdana"/>
                <a:ea typeface="Verdana"/>
                <a:cs typeface="Verdana"/>
                <a:sym typeface="Verdana"/>
              </a:defRPr>
            </a:pPr>
            <a:r>
              <a:t>good – adjective</a:t>
            </a:r>
          </a:p>
          <a:p>
            <a:pPr algn="l" defTabSz="450215">
              <a:lnSpc>
                <a:spcPts val="2000"/>
              </a:lnSpc>
              <a:defRPr sz="1600">
                <a:solidFill>
                  <a:srgbClr val="262626"/>
                </a:solidFill>
                <a:latin typeface="Verdana"/>
                <a:ea typeface="Verdana"/>
                <a:cs typeface="Verdana"/>
                <a:sym typeface="Verdana"/>
              </a:defRPr>
            </a:pPr>
            <a:r>
              <a:t>better - comparative</a:t>
            </a:r>
          </a:p>
          <a:p>
            <a:pPr marL="457200" indent="-457200" algn="l" defTabSz="450215">
              <a:lnSpc>
                <a:spcPts val="2000"/>
              </a:lnSpc>
              <a:tabLst>
                <a:tab pos="139700" algn="l"/>
                <a:tab pos="457200" algn="l"/>
              </a:tabLst>
              <a:defRPr sz="1600">
                <a:solidFill>
                  <a:srgbClr val="262626"/>
                </a:solidFill>
                <a:latin typeface="Verdana"/>
                <a:ea typeface="Verdana"/>
                <a:cs typeface="Verdana"/>
                <a:sym typeface="Verdana"/>
              </a:defRPr>
            </a:pPr>
            <a:r>
              <a:t>the best - superlative</a:t>
            </a:r>
          </a:p>
          <a:p>
            <a:pPr algn="l" defTabSz="450215">
              <a:lnSpc>
                <a:spcPts val="2000"/>
              </a:lnSpc>
              <a:defRPr sz="1600">
                <a:solidFill>
                  <a:srgbClr val="262626"/>
                </a:solidFill>
                <a:latin typeface="Verdana"/>
                <a:ea typeface="Verdana"/>
                <a:cs typeface="Verdana"/>
                <a:sym typeface="Verdana"/>
              </a:defRPr>
            </a:pPr>
            <a:endParaRPr/>
          </a:p>
          <a:p>
            <a:pPr algn="l" defTabSz="450215">
              <a:lnSpc>
                <a:spcPts val="2000"/>
              </a:lnSpc>
              <a:defRPr sz="1600" i="1">
                <a:solidFill>
                  <a:srgbClr val="669C35"/>
                </a:solidFill>
                <a:latin typeface="Verdana"/>
                <a:ea typeface="Verdana"/>
                <a:cs typeface="Verdana"/>
                <a:sym typeface="Verdana"/>
              </a:defRPr>
            </a:pPr>
            <a:r>
              <a:t>It might be better not to ... </a:t>
            </a:r>
          </a:p>
          <a:p>
            <a:pPr algn="l" defTabSz="450215">
              <a:lnSpc>
                <a:spcPts val="2000"/>
              </a:lnSpc>
              <a:defRPr sz="1600" i="1">
                <a:solidFill>
                  <a:srgbClr val="669C35"/>
                </a:solidFill>
                <a:latin typeface="Verdana"/>
                <a:ea typeface="Verdana"/>
                <a:cs typeface="Verdana"/>
                <a:sym typeface="Verdana"/>
              </a:defRPr>
            </a:pPr>
            <a:r>
              <a:t>That's the best one for us</a:t>
            </a:r>
          </a:p>
          <a:p>
            <a:pPr algn="l" defTabSz="450215">
              <a:lnSpc>
                <a:spcPts val="2000"/>
              </a:lnSpc>
              <a:defRPr sz="1600" i="1">
                <a:solidFill>
                  <a:srgbClr val="669C35"/>
                </a:solidFill>
                <a:latin typeface="Verdana"/>
                <a:ea typeface="Verdana"/>
                <a:cs typeface="Verdana"/>
                <a:sym typeface="Verdana"/>
              </a:defRPr>
            </a:pPr>
            <a:endParaRPr/>
          </a:p>
          <a:p>
            <a:pPr marL="457200" indent="-228600" algn="l" defTabSz="450215">
              <a:lnSpc>
                <a:spcPts val="2000"/>
              </a:lnSpc>
              <a:buClr>
                <a:srgbClr val="262626"/>
              </a:buClr>
              <a:buSzPct val="120000"/>
              <a:buFont typeface="Symbol"/>
              <a:buChar char="·"/>
              <a:tabLst>
                <a:tab pos="457200" algn="l"/>
              </a:tabLst>
              <a:defRPr sz="1600" u="sng">
                <a:solidFill>
                  <a:srgbClr val="262626"/>
                </a:solidFill>
                <a:latin typeface="Verdana"/>
                <a:ea typeface="Verdana"/>
                <a:cs typeface="Verdana"/>
                <a:sym typeface="Verdana"/>
              </a:defRPr>
            </a:pPr>
            <a:r>
              <a:t>bad</a:t>
            </a:r>
          </a:p>
          <a:p>
            <a:pPr algn="l" defTabSz="450215">
              <a:lnSpc>
                <a:spcPts val="2000"/>
              </a:lnSpc>
              <a:defRPr sz="1600">
                <a:solidFill>
                  <a:srgbClr val="262626"/>
                </a:solidFill>
                <a:latin typeface="Verdana"/>
                <a:ea typeface="Verdana"/>
                <a:cs typeface="Verdana"/>
                <a:sym typeface="Verdana"/>
              </a:defRPr>
            </a:pPr>
            <a:r>
              <a:t>	bad – adjective	</a:t>
            </a:r>
          </a:p>
          <a:p>
            <a:pPr marL="457200" indent="-457200" algn="l" defTabSz="450215">
              <a:lnSpc>
                <a:spcPts val="2000"/>
              </a:lnSpc>
              <a:tabLst>
                <a:tab pos="139700" algn="l"/>
                <a:tab pos="457200" algn="l"/>
              </a:tabLst>
              <a:defRPr sz="1600">
                <a:solidFill>
                  <a:srgbClr val="262626"/>
                </a:solidFill>
                <a:latin typeface="Verdana"/>
                <a:ea typeface="Verdana"/>
                <a:cs typeface="Verdana"/>
                <a:sym typeface="Verdana"/>
              </a:defRPr>
            </a:pPr>
            <a:r>
              <a:t>		worse - comparative</a:t>
            </a:r>
          </a:p>
          <a:p>
            <a:pPr marL="457200" indent="-457200" algn="l" defTabSz="450215">
              <a:lnSpc>
                <a:spcPts val="2000"/>
              </a:lnSpc>
              <a:tabLst>
                <a:tab pos="139700" algn="l"/>
                <a:tab pos="457200" algn="l"/>
              </a:tabLst>
              <a:defRPr sz="1600">
                <a:solidFill>
                  <a:srgbClr val="262626"/>
                </a:solidFill>
                <a:latin typeface="Verdana"/>
                <a:ea typeface="Verdana"/>
                <a:cs typeface="Verdana"/>
                <a:sym typeface="Verdana"/>
              </a:defRPr>
            </a:pPr>
            <a:r>
              <a:t>		the worst – superlative</a:t>
            </a:r>
          </a:p>
          <a:p>
            <a:pPr marL="457200" indent="-457200" algn="l" defTabSz="450215">
              <a:lnSpc>
                <a:spcPts val="2000"/>
              </a:lnSpc>
              <a:tabLst>
                <a:tab pos="139700" algn="l"/>
                <a:tab pos="457200" algn="l"/>
              </a:tabLst>
              <a:defRPr sz="1600">
                <a:solidFill>
                  <a:srgbClr val="262626"/>
                </a:solidFill>
                <a:latin typeface="Verdana"/>
                <a:ea typeface="Verdana"/>
                <a:cs typeface="Verdana"/>
                <a:sym typeface="Verdana"/>
              </a:defRPr>
            </a:pPr>
            <a:endParaRPr/>
          </a:p>
          <a:p>
            <a:pPr algn="l" defTabSz="450215">
              <a:lnSpc>
                <a:spcPts val="2000"/>
              </a:lnSpc>
              <a:defRPr sz="1600" i="1">
                <a:solidFill>
                  <a:srgbClr val="669C35"/>
                </a:solidFill>
                <a:latin typeface="Verdana"/>
                <a:ea typeface="Verdana"/>
                <a:cs typeface="Verdana"/>
                <a:sym typeface="Verdana"/>
              </a:defRPr>
            </a:pPr>
            <a:r>
              <a:t>His French is worse than mine. </a:t>
            </a:r>
            <a:br/>
            <a:r>
              <a:t>This is the worst restaurant in town</a:t>
            </a:r>
          </a:p>
        </p:txBody>
      </p:sp>
      <p:sp>
        <p:nvSpPr>
          <p:cNvPr id="365"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68" name="Logo.pdf" descr="Logo.pdf"/>
          <p:cNvPicPr>
            <a:picLocks noChangeAspect="1"/>
          </p:cNvPicPr>
          <p:nvPr/>
        </p:nvPicPr>
        <p:blipFill>
          <a:blip r:embed="rId4">
            <a:extLst/>
          </a:blip>
          <a:stretch>
            <a:fillRect/>
          </a:stretch>
        </p:blipFill>
        <p:spPr>
          <a:xfrm>
            <a:off x="10582347" y="721699"/>
            <a:ext cx="1554187" cy="689867"/>
          </a:xfrm>
          <a:prstGeom prst="rect">
            <a:avLst/>
          </a:prstGeom>
          <a:ln w="12700">
            <a:miter lim="400000"/>
          </a:ln>
        </p:spPr>
      </p:pic>
      <p:pic>
        <p:nvPicPr>
          <p:cNvPr id="369" name="64colorlistenstudy.png" descr="64colorlistenstudy.png"/>
          <p:cNvPicPr>
            <a:picLocks noChangeAspect="1"/>
          </p:cNvPicPr>
          <p:nvPr/>
        </p:nvPicPr>
        <p:blipFill>
          <a:blip r:embed="rId5">
            <a:extLst/>
          </a:blip>
          <a:stretch>
            <a:fillRect/>
          </a:stretch>
        </p:blipFill>
        <p:spPr>
          <a:xfrm>
            <a:off x="791549" y="721699"/>
            <a:ext cx="689771" cy="689771"/>
          </a:xfrm>
          <a:prstGeom prst="rect">
            <a:avLst/>
          </a:prstGeom>
          <a:ln w="12700">
            <a:miter lim="400000"/>
          </a:ln>
        </p:spPr>
      </p:pic>
      <p:sp>
        <p:nvSpPr>
          <p:cNvPr id="370" name="Listening -  Would you like to order some wine?"/>
          <p:cNvSpPr txBox="1"/>
          <p:nvPr/>
        </p:nvSpPr>
        <p:spPr>
          <a:xfrm>
            <a:off x="2763976" y="901484"/>
            <a:ext cx="4973793"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i="1">
                <a:solidFill>
                  <a:srgbClr val="4A1600"/>
                </a:solidFill>
                <a:latin typeface="Verdana"/>
                <a:ea typeface="Verdana"/>
                <a:cs typeface="Verdana"/>
                <a:sym typeface="Verdana"/>
              </a:defRPr>
            </a:pPr>
            <a:r>
              <a:t>Listening -		</a:t>
            </a:r>
            <a:r>
              <a:rPr>
                <a:solidFill>
                  <a:srgbClr val="E32400"/>
                </a:solidFill>
              </a:rPr>
              <a:t>Would you like to order some wine?</a:t>
            </a:r>
          </a:p>
        </p:txBody>
      </p:sp>
      <p:pic>
        <p:nvPicPr>
          <p:cNvPr id="371" name="ENA007 - Would You Like To Order Some Wine.mp3" descr="ENA007 - Would You Like To Order Some Wine.mp3"/>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1548929" y="736963"/>
            <a:ext cx="571501" cy="571501"/>
          </a:xfrm>
          <a:prstGeom prst="rect">
            <a:avLst/>
          </a:prstGeom>
          <a:ln w="12700">
            <a:miter lim="400000"/>
          </a:ln>
        </p:spPr>
      </p:pic>
      <p:graphicFrame>
        <p:nvGraphicFramePr>
          <p:cNvPr id="372" name="Table"/>
          <p:cNvGraphicFramePr/>
          <p:nvPr/>
        </p:nvGraphicFramePr>
        <p:xfrm>
          <a:off x="1578669" y="2112597"/>
          <a:ext cx="9847461" cy="4855720"/>
        </p:xfrm>
        <a:graphic>
          <a:graphicData uri="http://schemas.openxmlformats.org/drawingml/2006/table">
            <a:tbl>
              <a:tblPr bandRow="1">
                <a:tableStyleId>{4C3C2611-4C71-4FC5-86AE-919BDF0F9419}</a:tableStyleId>
              </a:tblPr>
              <a:tblGrid>
                <a:gridCol w="2611080"/>
                <a:gridCol w="7236381"/>
              </a:tblGrid>
              <a:tr h="441429">
                <a:tc>
                  <a:txBody>
                    <a:bodyPr/>
                    <a:lstStyle/>
                    <a:p>
                      <a:pPr algn="l" defTabSz="457200">
                        <a:defRPr sz="1800"/>
                      </a:pPr>
                      <a:r>
                        <a:rPr sz="1600">
                          <a:solidFill>
                            <a:srgbClr val="5A1C00"/>
                          </a:solidFill>
                          <a:latin typeface="Verdana"/>
                          <a:ea typeface="Verdana"/>
                          <a:cs typeface="Verdana"/>
                          <a:sym typeface="Verdana"/>
                        </a:rPr>
                        <a:t>Waitress: </a:t>
                      </a:r>
                    </a:p>
                  </a:txBody>
                  <a:tcPr marL="63500" marR="63500" marT="63500" marB="63500" horzOverflow="overflow">
                    <a:noFill/>
                  </a:tcPr>
                </a:tc>
                <a:tc>
                  <a:txBody>
                    <a:bodyPr/>
                    <a:lstStyle/>
                    <a:p>
                      <a:pPr algn="l" defTabSz="457200">
                        <a:defRPr sz="1800"/>
                      </a:pPr>
                      <a:r>
                        <a:rPr sz="1600">
                          <a:solidFill>
                            <a:srgbClr val="5A1C00"/>
                          </a:solidFill>
                          <a:latin typeface="Verdana"/>
                          <a:ea typeface="Verdana"/>
                          <a:cs typeface="Verdana"/>
                          <a:sym typeface="Verdana"/>
                        </a:rPr>
                        <a:t>Would you like to order some wine with your meal?</a:t>
                      </a:r>
                    </a:p>
                  </a:txBody>
                  <a:tcPr marL="63500" marR="63500" marT="63500" marB="63500" horzOverflow="overflow">
                    <a:noFill/>
                  </a:tcPr>
                </a:tc>
              </a:tr>
              <a:tr h="441429">
                <a:tc>
                  <a:txBody>
                    <a:bodyPr/>
                    <a:lstStyle/>
                    <a:p>
                      <a:pPr algn="l" defTabSz="457200">
                        <a:defRPr sz="1800"/>
                      </a:pPr>
                      <a:r>
                        <a:rPr sz="1600">
                          <a:solidFill>
                            <a:srgbClr val="5E5E5E"/>
                          </a:solidFill>
                          <a:latin typeface="Verdana"/>
                          <a:ea typeface="Verdana"/>
                          <a:cs typeface="Verdana"/>
                          <a:sym typeface="Verdana"/>
                        </a:rPr>
                        <a:t>Male guest: </a:t>
                      </a:r>
                    </a:p>
                  </a:txBody>
                  <a:tcPr marL="63500" marR="63500" marT="63500" marB="63500" horzOverflow="overflow">
                    <a:solidFill>
                      <a:srgbClr val="EFEDE6"/>
                    </a:solidFill>
                  </a:tcPr>
                </a:tc>
                <a:tc>
                  <a:txBody>
                    <a:bodyPr/>
                    <a:lstStyle/>
                    <a:p>
                      <a:pPr algn="l" defTabSz="457200">
                        <a:defRPr sz="1800"/>
                      </a:pPr>
                      <a:r>
                        <a:rPr sz="1600">
                          <a:solidFill>
                            <a:srgbClr val="5E5E5E"/>
                          </a:solidFill>
                          <a:latin typeface="Verdana"/>
                          <a:ea typeface="Verdana"/>
                          <a:cs typeface="Verdana"/>
                          <a:sym typeface="Verdana"/>
                        </a:rPr>
                        <a:t>Yes, please. Which is drier, the Riesling or the Sauvignon Blanc?</a:t>
                      </a:r>
                    </a:p>
                  </a:txBody>
                  <a:tcPr marL="63500" marR="63500" marT="63500" marB="63500" horzOverflow="overflow">
                    <a:solidFill>
                      <a:srgbClr val="EFEDE6"/>
                    </a:solidFill>
                  </a:tcPr>
                </a:tc>
              </a:tr>
              <a:tr h="441429">
                <a:tc>
                  <a:txBody>
                    <a:bodyPr/>
                    <a:lstStyle/>
                    <a:p>
                      <a:pPr algn="l" defTabSz="457200">
                        <a:defRPr sz="1800"/>
                      </a:pPr>
                      <a:r>
                        <a:rPr sz="1600">
                          <a:solidFill>
                            <a:srgbClr val="5A1C00"/>
                          </a:solidFill>
                          <a:latin typeface="Verdana"/>
                          <a:ea typeface="Verdana"/>
                          <a:cs typeface="Verdana"/>
                          <a:sym typeface="Verdana"/>
                        </a:rPr>
                        <a:t>Waitress: </a:t>
                      </a:r>
                    </a:p>
                  </a:txBody>
                  <a:tcPr marL="63500" marR="63500" marT="63500" marB="63500" horzOverflow="overflow">
                    <a:noFill/>
                  </a:tcPr>
                </a:tc>
                <a:tc>
                  <a:txBody>
                    <a:bodyPr/>
                    <a:lstStyle/>
                    <a:p>
                      <a:pPr algn="l" defTabSz="457200">
                        <a:defRPr sz="1800"/>
                      </a:pPr>
                      <a:r>
                        <a:rPr sz="1600">
                          <a:solidFill>
                            <a:srgbClr val="5A1C00"/>
                          </a:solidFill>
                          <a:latin typeface="Verdana"/>
                          <a:ea typeface="Verdana"/>
                          <a:cs typeface="Verdana"/>
                          <a:sym typeface="Verdana"/>
                        </a:rPr>
                        <a:t>The Sauvignon Blanc is drier than the Riesling, but it isn't as dry as the Pinot Grigio.</a:t>
                      </a:r>
                    </a:p>
                  </a:txBody>
                  <a:tcPr marL="63500" marR="63500" marT="63500" marB="63500" horzOverflow="overflow">
                    <a:noFill/>
                  </a:tcPr>
                </a:tc>
              </a:tr>
              <a:tr h="441429">
                <a:tc>
                  <a:txBody>
                    <a:bodyPr/>
                    <a:lstStyle/>
                    <a:p>
                      <a:pPr algn="l" defTabSz="457200">
                        <a:defRPr sz="1800"/>
                      </a:pPr>
                      <a:r>
                        <a:rPr sz="1600">
                          <a:solidFill>
                            <a:srgbClr val="5E5E5E"/>
                          </a:solidFill>
                          <a:latin typeface="Verdana"/>
                          <a:ea typeface="Verdana"/>
                          <a:cs typeface="Verdana"/>
                          <a:sym typeface="Verdana"/>
                        </a:rPr>
                        <a:t>Male guest: </a:t>
                      </a:r>
                    </a:p>
                  </a:txBody>
                  <a:tcPr marL="63500" marR="63500" marT="63500" marB="63500" horzOverflow="overflow">
                    <a:solidFill>
                      <a:srgbClr val="EFEDE6"/>
                    </a:solidFill>
                  </a:tcPr>
                </a:tc>
                <a:tc>
                  <a:txBody>
                    <a:bodyPr/>
                    <a:lstStyle/>
                    <a:p>
                      <a:pPr algn="l" defTabSz="457200">
                        <a:defRPr sz="1800"/>
                      </a:pPr>
                      <a:r>
                        <a:rPr sz="1600">
                          <a:solidFill>
                            <a:srgbClr val="5E5E5E"/>
                          </a:solidFill>
                          <a:latin typeface="Verdana"/>
                          <a:ea typeface="Verdana"/>
                          <a:cs typeface="Verdana"/>
                          <a:sym typeface="Verdana"/>
                        </a:rPr>
                        <a:t>Right. Hum, I’ll have a glass of Sauvignon Blanc then. Nancy, you prefer something sweeter, don't you?</a:t>
                      </a:r>
                    </a:p>
                  </a:txBody>
                  <a:tcPr marL="63500" marR="63500" marT="63500" marB="63500" horzOverflow="overflow">
                    <a:solidFill>
                      <a:srgbClr val="EFEDE6"/>
                    </a:solidFill>
                  </a:tcPr>
                </a:tc>
              </a:tr>
              <a:tr h="441429">
                <a:tc>
                  <a:txBody>
                    <a:bodyPr/>
                    <a:lstStyle/>
                    <a:p>
                      <a:pPr algn="l" defTabSz="457200">
                        <a:defRPr sz="1800"/>
                      </a:pPr>
                      <a:r>
                        <a:rPr sz="1600">
                          <a:solidFill>
                            <a:srgbClr val="5E5E5E"/>
                          </a:solidFill>
                          <a:latin typeface="Verdana"/>
                          <a:ea typeface="Verdana"/>
                          <a:cs typeface="Verdana"/>
                          <a:sym typeface="Verdana"/>
                        </a:rPr>
                        <a:t>Female guest: </a:t>
                      </a:r>
                    </a:p>
                  </a:txBody>
                  <a:tcPr marL="63500" marR="63500" marT="63500" marB="63500" horzOverflow="overflow">
                    <a:noFill/>
                  </a:tcPr>
                </a:tc>
                <a:tc>
                  <a:txBody>
                    <a:bodyPr/>
                    <a:lstStyle/>
                    <a:p>
                      <a:pPr algn="l" defTabSz="457200">
                        <a:defRPr sz="1800"/>
                      </a:pPr>
                      <a:r>
                        <a:rPr sz="1600">
                          <a:solidFill>
                            <a:srgbClr val="5E5E5E"/>
                          </a:solidFill>
                          <a:latin typeface="Verdana"/>
                          <a:ea typeface="Verdana"/>
                          <a:cs typeface="Verdana"/>
                          <a:sym typeface="Verdana"/>
                        </a:rPr>
                        <a:t>Yes. A glass of Chardonnay, please. </a:t>
                      </a:r>
                    </a:p>
                  </a:txBody>
                  <a:tcPr marL="63500" marR="63500" marT="63500" marB="63500" horzOverflow="overflow">
                    <a:noFill/>
                  </a:tcPr>
                </a:tc>
              </a:tr>
              <a:tr h="441429">
                <a:tc>
                  <a:txBody>
                    <a:bodyPr/>
                    <a:lstStyle/>
                    <a:p>
                      <a:pPr algn="l" defTabSz="457200">
                        <a:defRPr sz="1800"/>
                      </a:pPr>
                      <a:r>
                        <a:rPr sz="1600">
                          <a:solidFill>
                            <a:srgbClr val="5E5E5E"/>
                          </a:solidFill>
                          <a:latin typeface="Verdana"/>
                          <a:ea typeface="Verdana"/>
                          <a:cs typeface="Verdana"/>
                          <a:sym typeface="Verdana"/>
                        </a:rPr>
                        <a:t>Male guest: </a:t>
                      </a:r>
                    </a:p>
                  </a:txBody>
                  <a:tcPr marL="63500" marR="63500" marT="63500" marB="63500" horzOverflow="overflow">
                    <a:solidFill>
                      <a:srgbClr val="EFEDE6"/>
                    </a:solidFill>
                  </a:tcPr>
                </a:tc>
                <a:tc>
                  <a:txBody>
                    <a:bodyPr/>
                    <a:lstStyle/>
                    <a:p>
                      <a:pPr algn="l" defTabSz="457200">
                        <a:defRPr sz="1800"/>
                      </a:pPr>
                      <a:r>
                        <a:rPr sz="1600">
                          <a:solidFill>
                            <a:srgbClr val="5E5E5E"/>
                          </a:solidFill>
                          <a:latin typeface="Verdana"/>
                          <a:ea typeface="Verdana"/>
                          <a:cs typeface="Verdana"/>
                          <a:sym typeface="Verdana"/>
                        </a:rPr>
                        <a:t>Then, we'd like a bottle of red to go with our main course. Which is lighter, the French or the Chilean Merlot? </a:t>
                      </a:r>
                    </a:p>
                  </a:txBody>
                  <a:tcPr marL="63500" marR="63500" marT="63500" marB="63500" horzOverflow="overflow">
                    <a:solidFill>
                      <a:srgbClr val="EFEDE6"/>
                    </a:solidFill>
                  </a:tcPr>
                </a:tc>
              </a:tr>
              <a:tr h="441429">
                <a:tc>
                  <a:txBody>
                    <a:bodyPr/>
                    <a:lstStyle/>
                    <a:p>
                      <a:pPr algn="l" defTabSz="457200">
                        <a:defRPr sz="1800"/>
                      </a:pPr>
                      <a:r>
                        <a:rPr sz="1600">
                          <a:solidFill>
                            <a:srgbClr val="5A1C00"/>
                          </a:solidFill>
                          <a:latin typeface="Verdana"/>
                          <a:ea typeface="Verdana"/>
                          <a:cs typeface="Verdana"/>
                          <a:sym typeface="Verdana"/>
                        </a:rPr>
                        <a:t>Waitress: </a:t>
                      </a:r>
                    </a:p>
                  </a:txBody>
                  <a:tcPr marL="63500" marR="63500" marT="63500" marB="63500" horzOverflow="overflow">
                    <a:noFill/>
                  </a:tcPr>
                </a:tc>
                <a:tc>
                  <a:txBody>
                    <a:bodyPr/>
                    <a:lstStyle/>
                    <a:p>
                      <a:pPr algn="l" defTabSz="457200">
                        <a:defRPr sz="1800"/>
                      </a:pPr>
                      <a:r>
                        <a:rPr sz="1600">
                          <a:solidFill>
                            <a:srgbClr val="5A1C00"/>
                          </a:solidFill>
                          <a:latin typeface="Verdana"/>
                          <a:ea typeface="Verdana"/>
                          <a:cs typeface="Verdana"/>
                          <a:sym typeface="Verdana"/>
                        </a:rPr>
                        <a:t>Well, they're both full-bodied wines. I recommend the French. It's more expensive than the Chilean, but it's smoother.</a:t>
                      </a:r>
                    </a:p>
                  </a:txBody>
                  <a:tcPr marL="63500" marR="63500" marT="63500" marB="63500" horzOverflow="overflow">
                    <a:noFill/>
                  </a:tcPr>
                </a:tc>
              </a:tr>
              <a:tr h="441429">
                <a:tc>
                  <a:txBody>
                    <a:bodyPr/>
                    <a:lstStyle/>
                    <a:p>
                      <a:pPr algn="l" defTabSz="457200">
                        <a:defRPr sz="1800"/>
                      </a:pPr>
                      <a:r>
                        <a:rPr sz="1600">
                          <a:solidFill>
                            <a:srgbClr val="5E5E5E"/>
                          </a:solidFill>
                          <a:latin typeface="Verdana"/>
                          <a:ea typeface="Verdana"/>
                          <a:cs typeface="Verdana"/>
                          <a:sym typeface="Verdana"/>
                        </a:rPr>
                        <a:t>Female guest: </a:t>
                      </a:r>
                    </a:p>
                  </a:txBody>
                  <a:tcPr marL="63500" marR="63500" marT="63500" marB="63500" horzOverflow="overflow">
                    <a:solidFill>
                      <a:srgbClr val="EFEDE6"/>
                    </a:solidFill>
                  </a:tcPr>
                </a:tc>
                <a:tc>
                  <a:txBody>
                    <a:bodyPr/>
                    <a:lstStyle/>
                    <a:p>
                      <a:pPr algn="l" defTabSz="457200">
                        <a:defRPr sz="1800"/>
                      </a:pPr>
                      <a:r>
                        <a:rPr sz="1600">
                          <a:solidFill>
                            <a:srgbClr val="5E5E5E"/>
                          </a:solidFill>
                          <a:latin typeface="Verdana"/>
                          <a:ea typeface="Verdana"/>
                          <a:cs typeface="Verdana"/>
                          <a:sym typeface="Verdana"/>
                        </a:rPr>
                        <a:t>OK then, let's have the French. </a:t>
                      </a:r>
                    </a:p>
                  </a:txBody>
                  <a:tcPr marL="63500" marR="63500" marT="63500" marB="63500" horzOverflow="overflow">
                    <a:solidFill>
                      <a:srgbClr val="EFEDE6"/>
                    </a:solidFill>
                  </a:tcPr>
                </a:tc>
              </a:tr>
              <a:tr h="441429">
                <a:tc>
                  <a:txBody>
                    <a:bodyPr/>
                    <a:lstStyle/>
                    <a:p>
                      <a:pPr algn="l" defTabSz="457200">
                        <a:defRPr sz="1800"/>
                      </a:pPr>
                      <a:r>
                        <a:rPr sz="1600">
                          <a:solidFill>
                            <a:srgbClr val="5A1C00"/>
                          </a:solidFill>
                          <a:latin typeface="Verdana"/>
                          <a:ea typeface="Verdana"/>
                          <a:cs typeface="Verdana"/>
                          <a:sym typeface="Verdana"/>
                        </a:rPr>
                        <a:t>Waitress: </a:t>
                      </a:r>
                    </a:p>
                  </a:txBody>
                  <a:tcPr marL="63500" marR="63500" marT="63500" marB="63500" horzOverflow="overflow">
                    <a:noFill/>
                  </a:tcPr>
                </a:tc>
                <a:tc>
                  <a:txBody>
                    <a:bodyPr/>
                    <a:lstStyle/>
                    <a:p>
                      <a:pPr algn="l" defTabSz="457200">
                        <a:defRPr sz="1800"/>
                      </a:pPr>
                      <a:r>
                        <a:rPr sz="1600">
                          <a:solidFill>
                            <a:srgbClr val="5A1C00"/>
                          </a:solidFill>
                          <a:latin typeface="Verdana"/>
                          <a:ea typeface="Verdana"/>
                          <a:cs typeface="Verdana"/>
                          <a:sym typeface="Verdana"/>
                        </a:rPr>
                        <a:t>Thank you, madam. Would you like some mineral water?</a:t>
                      </a:r>
                    </a:p>
                  </a:txBody>
                  <a:tcPr marL="63500" marR="63500" marT="63500" marB="63500" horzOverflow="overflow">
                    <a:noFill/>
                  </a:tcPr>
                </a:tc>
              </a:tr>
              <a:tr h="441429">
                <a:tc>
                  <a:txBody>
                    <a:bodyPr/>
                    <a:lstStyle/>
                    <a:p>
                      <a:pPr algn="l" defTabSz="457200">
                        <a:defRPr sz="1800"/>
                      </a:pPr>
                      <a:r>
                        <a:rPr sz="1600">
                          <a:solidFill>
                            <a:srgbClr val="5E5E5E"/>
                          </a:solidFill>
                          <a:latin typeface="Verdana"/>
                          <a:ea typeface="Verdana"/>
                          <a:cs typeface="Verdana"/>
                          <a:sym typeface="Verdana"/>
                        </a:rPr>
                        <a:t>Female guest: </a:t>
                      </a:r>
                    </a:p>
                  </a:txBody>
                  <a:tcPr marL="63500" marR="63500" marT="63500" marB="63500" horzOverflow="overflow">
                    <a:solidFill>
                      <a:srgbClr val="EFEDE6"/>
                    </a:solidFill>
                  </a:tcPr>
                </a:tc>
                <a:tc>
                  <a:txBody>
                    <a:bodyPr/>
                    <a:lstStyle/>
                    <a:p>
                      <a:pPr algn="l" defTabSz="457200">
                        <a:defRPr sz="1800"/>
                      </a:pPr>
                      <a:r>
                        <a:rPr sz="1600">
                          <a:solidFill>
                            <a:srgbClr val="5E5E5E"/>
                          </a:solidFill>
                          <a:latin typeface="Verdana"/>
                          <a:ea typeface="Verdana"/>
                          <a:cs typeface="Verdana"/>
                          <a:sym typeface="Verdana"/>
                        </a:rPr>
                        <a:t>Yes, a bottle of sparkling water, please. </a:t>
                      </a:r>
                    </a:p>
                  </a:txBody>
                  <a:tcPr marL="63500" marR="63500" marT="63500" marB="63500" horzOverflow="overflow">
                    <a:solidFill>
                      <a:srgbClr val="EFEDE6"/>
                    </a:solidFill>
                  </a:tcPr>
                </a:tc>
              </a:tr>
              <a:tr h="441429">
                <a:tc>
                  <a:txBody>
                    <a:bodyPr/>
                    <a:lstStyle/>
                    <a:p>
                      <a:pPr algn="l" defTabSz="457200">
                        <a:defRPr sz="1800"/>
                      </a:pPr>
                      <a:r>
                        <a:rPr sz="1600">
                          <a:solidFill>
                            <a:srgbClr val="5A1C00"/>
                          </a:solidFill>
                          <a:latin typeface="Verdana"/>
                          <a:ea typeface="Verdana"/>
                          <a:cs typeface="Verdana"/>
                          <a:sym typeface="Verdana"/>
                        </a:rPr>
                        <a:t>Waitress: </a:t>
                      </a:r>
                    </a:p>
                  </a:txBody>
                  <a:tcPr marL="63500" marR="63500" marT="63500" marB="63500" horzOverflow="overflow">
                    <a:noFill/>
                  </a:tcPr>
                </a:tc>
                <a:tc>
                  <a:txBody>
                    <a:bodyPr/>
                    <a:lstStyle/>
                    <a:p>
                      <a:pPr algn="l" defTabSz="457200">
                        <a:defRPr sz="1800"/>
                      </a:pPr>
                      <a:r>
                        <a:rPr sz="1600">
                          <a:solidFill>
                            <a:srgbClr val="5A1C00"/>
                          </a:solidFill>
                          <a:latin typeface="Verdana"/>
                          <a:ea typeface="Verdana"/>
                          <a:cs typeface="Verdana"/>
                          <a:sym typeface="Verdana"/>
                        </a:rPr>
                        <a:t>OK, so that's a glass of Sauvignon Blanc ...</a:t>
                      </a:r>
                    </a:p>
                  </a:txBody>
                  <a:tcPr marL="63500" marR="63500" marT="63500" marB="63500" horzOverflow="overflow">
                    <a:noFill/>
                  </a:tcPr>
                </a:tc>
              </a:tr>
            </a:tbl>
          </a:graphicData>
        </a:graphic>
      </p:graphicFrame>
      <p:sp>
        <p:nvSpPr>
          <p:cNvPr id="373"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902857" fill="hold"/>
                                        <p:tgtEl>
                                          <p:spTgt spid="3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37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76"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377"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378" name="Complete the text with the correct option."/>
          <p:cNvSpPr txBox="1"/>
          <p:nvPr/>
        </p:nvSpPr>
        <p:spPr>
          <a:xfrm>
            <a:off x="1443336" y="901699"/>
            <a:ext cx="4621839"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Complete the text with the correct option.</a:t>
            </a:r>
          </a:p>
        </p:txBody>
      </p:sp>
      <p:sp>
        <p:nvSpPr>
          <p:cNvPr id="379" name="1 Ichimura is       restaurant in Manhattan right now.…"/>
          <p:cNvSpPr txBox="1"/>
          <p:nvPr/>
        </p:nvSpPr>
        <p:spPr>
          <a:xfrm>
            <a:off x="851853" y="5230779"/>
            <a:ext cx="11301094" cy="34798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1 Ichimura is </a:t>
            </a:r>
            <a:r>
              <a:rPr u="sng"/>
              <a:t>					</a:t>
            </a:r>
            <a:r>
              <a:t> restaurant in Manhattan right now.</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 trendier 	b) more trendy		c) the trendiest</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2 It is </a:t>
            </a:r>
            <a:r>
              <a:rPr u="sng"/>
              <a:t>					</a:t>
            </a:r>
            <a:r>
              <a:t> to Tribeca than to Nolita.</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 closer		b) closest			c) more close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3 It is not a </a:t>
            </a:r>
            <a:r>
              <a:rPr u="sng"/>
              <a:t>					</a:t>
            </a:r>
            <a:r>
              <a:t> restaurant.</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 largest		b) larger			c) large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4 The meal is </a:t>
            </a:r>
            <a:r>
              <a:rPr u="sng"/>
              <a:t>					</a:t>
            </a:r>
            <a:r>
              <a:t> the one at Brushstroke.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 longest 		b) most long 		c) longer than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5 The service at Ichimura is </a:t>
            </a:r>
            <a:r>
              <a:rPr u="sng"/>
              <a:t>					</a:t>
            </a:r>
            <a:r>
              <a:t> at Brushstroke.</a:t>
            </a:r>
          </a:p>
          <a:p>
            <a:pPr marL="178592" indent="-178592" algn="l" defTabSz="457200">
              <a:buSzPct val="100000"/>
              <a:buAutoNum type="alphaLcParen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worse		b) as good as	 	c) best</a:t>
            </a:r>
          </a:p>
        </p:txBody>
      </p:sp>
      <p:sp>
        <p:nvSpPr>
          <p:cNvPr id="380" name="Ichimura needs a maitre d’. Three candidates apply for the job: Yoshida, Haruki and Pete. Who is according to you the best / better candidate for the job?…"/>
          <p:cNvSpPr txBox="1"/>
          <p:nvPr/>
        </p:nvSpPr>
        <p:spPr>
          <a:xfrm>
            <a:off x="850438" y="1699317"/>
            <a:ext cx="11303924" cy="27559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Ichimura needs a maitre d’. Three candidates apply for the job: Yoshida, Haruki and Pete. Who is according to you </a:t>
            </a:r>
            <a:r>
              <a:rPr u="sng">
                <a:solidFill>
                  <a:srgbClr val="0433FF"/>
                </a:solidFill>
              </a:rPr>
              <a:t>the </a:t>
            </a:r>
            <a:r>
              <a:rPr i="1" u="sng">
                <a:solidFill>
                  <a:srgbClr val="0433FF"/>
                </a:solidFill>
              </a:rPr>
              <a:t>best </a:t>
            </a:r>
            <a:r>
              <a:rPr i="1"/>
              <a:t>/ </a:t>
            </a:r>
            <a:r>
              <a:rPr i="1" strike="sngStrike"/>
              <a:t>better</a:t>
            </a:r>
            <a:r>
              <a:rPr i="1"/>
              <a:t> </a:t>
            </a:r>
            <a:r>
              <a:t>candidate for the job</a:t>
            </a:r>
            <a:r>
              <a:rPr i="1"/>
              <a:t>?</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latin typeface="Verdana"/>
                <a:ea typeface="Verdana"/>
                <a:cs typeface="Verdana"/>
                <a:sym typeface="Verdana"/>
              </a:defRPr>
            </a:pPr>
            <a:endParaRPr i="1"/>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Yoshida is </a:t>
            </a:r>
            <a:r>
              <a:rPr i="1"/>
              <a:t>older/ the oldest </a:t>
            </a:r>
            <a:r>
              <a:t>than Haruki and Pete, and he's </a:t>
            </a:r>
            <a:r>
              <a:rPr i="1"/>
              <a:t>more / the most </a:t>
            </a:r>
            <a:r>
              <a:t>experienced one.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i="1">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Haruki is the </a:t>
            </a:r>
            <a:r>
              <a:rPr i="1"/>
              <a:t>youngest / younger </a:t>
            </a:r>
            <a:r>
              <a:t>one, and he's </a:t>
            </a:r>
            <a:r>
              <a:rPr i="1"/>
              <a:t>more qualified / most qualified </a:t>
            </a:r>
            <a:r>
              <a:t>than the other two. He was awarded </a:t>
            </a:r>
            <a:r>
              <a:rPr i="1"/>
              <a:t>better / best</a:t>
            </a:r>
            <a:r>
              <a:t> up-seller in NYC!</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Pete is very </a:t>
            </a:r>
            <a:r>
              <a:rPr i="1"/>
              <a:t>friendly / friendlier. </a:t>
            </a:r>
            <a:r>
              <a:t>He deals with customers </a:t>
            </a:r>
            <a:r>
              <a:rPr i="1"/>
              <a:t>better / worse </a:t>
            </a:r>
            <a:r>
              <a:t>than Haruki and Yoshida.</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Who do you think should get the job?</a:t>
            </a:r>
          </a:p>
        </p:txBody>
      </p:sp>
      <p:sp>
        <p:nvSpPr>
          <p:cNvPr id="381" name="Complete the sentences with the correct option."/>
          <p:cNvSpPr txBox="1"/>
          <p:nvPr/>
        </p:nvSpPr>
        <p:spPr>
          <a:xfrm>
            <a:off x="1443336" y="4762484"/>
            <a:ext cx="5270173"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Complete the sentences with the correct option.</a:t>
            </a:r>
          </a:p>
        </p:txBody>
      </p:sp>
      <p:sp>
        <p:nvSpPr>
          <p:cNvPr id="382"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85"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386"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387" name="Table"/>
          <p:cNvGraphicFramePr/>
          <p:nvPr/>
        </p:nvGraphicFramePr>
        <p:xfrm>
          <a:off x="2075975" y="1895936"/>
          <a:ext cx="8852849" cy="5961728"/>
        </p:xfrm>
        <a:graphic>
          <a:graphicData uri="http://schemas.openxmlformats.org/drawingml/2006/table">
            <a:tbl>
              <a:tblPr firstRow="1">
                <a:tableStyleId>{4C3C2611-4C71-4FC5-86AE-919BDF0F9419}</a:tableStyleId>
              </a:tblPr>
              <a:tblGrid>
                <a:gridCol w="8852848"/>
              </a:tblGrid>
              <a:tr h="391604">
                <a:tc>
                  <a:txBody>
                    <a:bodyPr/>
                    <a:lstStyle/>
                    <a:p>
                      <a:pPr algn="l" defTabSz="457200">
                        <a:defRPr sz="1800" b="0">
                          <a:solidFill>
                            <a:srgbClr val="000000"/>
                          </a:solidFill>
                        </a:defRPr>
                      </a:pPr>
                      <a:r>
                        <a:rPr sz="1600">
                          <a:solidFill>
                            <a:srgbClr val="62151F"/>
                          </a:solidFill>
                          <a:latin typeface="Verdana"/>
                          <a:ea typeface="Verdana"/>
                          <a:cs typeface="Verdana"/>
                          <a:sym typeface="Verdana"/>
                        </a:rPr>
                        <a:t>Zinf … omaniac? </a:t>
                      </a:r>
                    </a:p>
                  </a:txBody>
                  <a:tcPr marL="63500" marR="63500" marT="63500" marB="63500" horzOverflow="overflow">
                    <a:lnL w="6350">
                      <a:solidFill>
                        <a:srgbClr val="B69D91"/>
                      </a:solidFill>
                      <a:miter lim="400000"/>
                    </a:lnL>
                    <a:lnR w="6350">
                      <a:solidFill>
                        <a:srgbClr val="B69D91"/>
                      </a:solidFill>
                      <a:miter lim="400000"/>
                    </a:lnR>
                    <a:lnT w="6350">
                      <a:solidFill>
                        <a:srgbClr val="B69D91"/>
                      </a:solidFill>
                      <a:miter lim="400000"/>
                    </a:lnT>
                    <a:solidFill>
                      <a:srgbClr val="EFEDE7"/>
                    </a:solidFill>
                  </a:tcPr>
                </a:tc>
              </a:tr>
              <a:tr h="5570122">
                <a:tc>
                  <a:txBody>
                    <a:bodyPr/>
                    <a:lstStyle/>
                    <a:p>
                      <a:pPr algn="l" defTabSz="457200">
                        <a:lnSpc>
                          <a:spcPts val="2600"/>
                        </a:lnSpc>
                        <a:spcBef>
                          <a:spcPts val="1200"/>
                        </a:spcBef>
                        <a:defRPr b="1">
                          <a:latin typeface="Verdana"/>
                          <a:ea typeface="Verdana"/>
                          <a:cs typeface="Verdana"/>
                          <a:sym typeface="Verdana"/>
                        </a:defRPr>
                      </a:pPr>
                      <a:r>
                        <a:t>Zinfandel</a:t>
                      </a:r>
                      <a:r>
                        <a:rPr b="0"/>
                        <a:t> (also known as </a:t>
                      </a:r>
                      <a:r>
                        <a:t>Primitivo</a:t>
                      </a:r>
                      <a:r>
                        <a:rPr b="0"/>
                        <a:t>) is a variety of black-skinned wine grape. The variety is grown in over 10 percent of California vineyards.</a:t>
                      </a:r>
                      <a:r>
                        <a:rPr b="0" baseline="31999"/>
                        <a:t> </a:t>
                      </a:r>
                      <a:r>
                        <a:rPr b="0"/>
                        <a:t>DNA analysis has revealed that it is genetically equivalent to the Croatian grapes </a:t>
                      </a:r>
                      <a:r>
                        <a:t>Crljenak Kaštelanski</a:t>
                      </a:r>
                      <a:r>
                        <a:rPr b="0"/>
                        <a:t> and </a:t>
                      </a:r>
                      <a:r>
                        <a:t>Tribidrag</a:t>
                      </a:r>
                      <a:r>
                        <a:rPr b="0"/>
                        <a:t>, as well as to the Primitivo variety traditionally grown in Apulia (the "heel" of Italy), where it was introduced in the 18th century.</a:t>
                      </a:r>
                      <a:r>
                        <a:rPr b="0" baseline="31999"/>
                        <a:t> </a:t>
                      </a:r>
                      <a:r>
                        <a:rPr b="0"/>
                        <a:t>The grape found its way to the United States in the mid-19th century, where it became known by variations of the name "Zinfandel", a name which is probably of Austrian origin.</a:t>
                      </a:r>
                    </a:p>
                    <a:p>
                      <a:pPr algn="l" defTabSz="457200">
                        <a:lnSpc>
                          <a:spcPts val="2600"/>
                        </a:lnSpc>
                        <a:spcBef>
                          <a:spcPts val="1200"/>
                        </a:spcBef>
                        <a:defRPr>
                          <a:latin typeface="Verdana"/>
                          <a:ea typeface="Verdana"/>
                          <a:cs typeface="Verdana"/>
                          <a:sym typeface="Verdana"/>
                        </a:defRPr>
                      </a:pPr>
                      <a:r>
                        <a:t>The grapes typically produce a robust red wine, although in the United States a semi-sweet rosé (blush-style) wine called White Zinfandel has six times as many sales as the red wine.</a:t>
                      </a:r>
                      <a:r>
                        <a:rPr baseline="31999"/>
                        <a:t> </a:t>
                      </a:r>
                      <a:r>
                        <a:t>The grape's high sugar content can be fermented into levels of alcohol exceeding 15 percent.</a:t>
                      </a:r>
                    </a:p>
                    <a:p>
                      <a:pPr algn="l" defTabSz="457200">
                        <a:lnSpc>
                          <a:spcPts val="2600"/>
                        </a:lnSpc>
                        <a:spcBef>
                          <a:spcPts val="1200"/>
                        </a:spcBef>
                        <a:defRPr>
                          <a:latin typeface="Verdana"/>
                          <a:ea typeface="Verdana"/>
                          <a:cs typeface="Verdana"/>
                          <a:sym typeface="Verdana"/>
                        </a:defRPr>
                      </a:pPr>
                      <a:r>
                        <a:t>The taste of the red wine depends on the ripeness of the grapes from which it is made. Red berry fruit flavors like raspberry predominate in wines from cooler areas,</a:t>
                      </a:r>
                      <a:r>
                        <a:rPr baseline="31999"/>
                        <a:t> </a:t>
                      </a:r>
                      <a:r>
                        <a:t>whereas blackberry, anise and pepper notes are more common in wines made in warmer areas and in wines made from the earlier-ripening Primitivo clone.</a:t>
                      </a:r>
                    </a:p>
                  </a:txBody>
                  <a:tcPr marL="63500" marR="63500" marT="63500" marB="63500" horzOverflow="overflow">
                    <a:lnL w="6350">
                      <a:solidFill>
                        <a:srgbClr val="B69D91"/>
                      </a:solidFill>
                      <a:miter lim="400000"/>
                    </a:lnL>
                    <a:lnR w="6350">
                      <a:solidFill>
                        <a:srgbClr val="B69D91"/>
                      </a:solidFill>
                      <a:miter lim="400000"/>
                    </a:lnR>
                    <a:lnB w="12700">
                      <a:solidFill>
                        <a:srgbClr val="EFEDE7"/>
                      </a:solidFill>
                      <a:miter lim="400000"/>
                    </a:lnB>
                    <a:noFill/>
                  </a:tcPr>
                </a:tc>
              </a:tr>
            </a:tbl>
          </a:graphicData>
        </a:graphic>
      </p:graphicFrame>
      <p:sp>
        <p:nvSpPr>
          <p:cNvPr id="388"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9" name="Table"/>
          <p:cNvGraphicFramePr/>
          <p:nvPr/>
        </p:nvGraphicFramePr>
        <p:xfrm>
          <a:off x="952500" y="1409700"/>
          <a:ext cx="11099800" cy="6717377"/>
        </p:xfrm>
        <a:graphic>
          <a:graphicData uri="http://schemas.openxmlformats.org/drawingml/2006/table">
            <a:tbl>
              <a:tblPr>
                <a:tableStyleId>{4C3C2611-4C71-4FC5-86AE-919BDF0F9419}</a:tableStyleId>
              </a:tblPr>
              <a:tblGrid>
                <a:gridCol w="5549900"/>
                <a:gridCol w="5549900"/>
              </a:tblGrid>
              <a:tr h="1030514">
                <a:tc>
                  <a:txBody>
                    <a:bodyPr/>
                    <a:lstStyle/>
                    <a:p>
                      <a:pPr defTabSz="914400">
                        <a:defRPr sz="7200">
                          <a:latin typeface="Anivers"/>
                          <a:ea typeface="Anivers"/>
                          <a:cs typeface="Anivers"/>
                          <a:sym typeface="Anivers"/>
                        </a:defRPr>
                      </a:pPr>
                      <a:endParaRPr/>
                    </a:p>
                  </a:txBody>
                  <a:tcPr marL="50800" marR="50800" marT="50800" marB="50800" anchor="ctr" horzOverflow="overflow">
                    <a:noFill/>
                  </a:tcPr>
                </a:tc>
                <a:tc>
                  <a:txBody>
                    <a:bodyPr/>
                    <a:lstStyle/>
                    <a:p>
                      <a:pPr defTabSz="914400">
                        <a:defRPr sz="2200">
                          <a:sym typeface="Helvetica"/>
                        </a:defRPr>
                      </a:pPr>
                      <a:endParaRPr/>
                    </a:p>
                  </a:txBody>
                  <a:tcPr marL="50800" marR="50800" marT="50800" marB="50800" anchor="ctr" horzOverflow="overflow">
                    <a:lnB w="88900">
                      <a:solidFill>
                        <a:srgbClr val="000000"/>
                      </a:solidFill>
                      <a:miter lim="400000"/>
                    </a:lnB>
                    <a:noFill/>
                  </a:tcPr>
                </a:tc>
              </a:tr>
              <a:tr h="1500797">
                <a:tc>
                  <a:txBody>
                    <a:bodyPr/>
                    <a:lstStyle/>
                    <a:p>
                      <a:pPr defTabSz="914400">
                        <a:defRPr sz="1800"/>
                      </a:pPr>
                      <a:r>
                        <a:rPr sz="4400">
                          <a:solidFill>
                            <a:srgbClr val="73F394"/>
                          </a:solidFill>
                          <a:latin typeface="Anivers"/>
                          <a:ea typeface="Anivers"/>
                          <a:cs typeface="Anivers"/>
                          <a:sym typeface="Anivers"/>
                        </a:rPr>
                        <a:t>Training prerequisites and requirements</a:t>
                      </a:r>
                    </a:p>
                  </a:txBody>
                  <a:tcPr marL="50800" marR="50800" marT="50800" marB="50800" anchor="ctr" horzOverflow="overflow">
                    <a:lnR w="88900">
                      <a:solidFill>
                        <a:srgbClr val="000000"/>
                      </a:solidFill>
                      <a:miter lim="400000"/>
                    </a:lnR>
                    <a:noFill/>
                  </a:tcPr>
                </a:tc>
                <a:tc>
                  <a:txBody>
                    <a:bodyPr/>
                    <a:lstStyle/>
                    <a:p>
                      <a:pPr defTabSz="914400">
                        <a:defRPr sz="1800"/>
                      </a:pPr>
                      <a:r>
                        <a:rPr sz="7200">
                          <a:solidFill>
                            <a:srgbClr val="FFFFFF"/>
                          </a:solidFill>
                          <a:latin typeface="Anivers"/>
                          <a:ea typeface="Anivers"/>
                          <a:cs typeface="Anivers"/>
                          <a:sym typeface="Anivers"/>
                        </a:rPr>
                        <a:t>MODULE</a:t>
                      </a:r>
                    </a:p>
                  </a:txBody>
                  <a:tcPr marL="50800" marR="50800" marT="50800" marB="50800" anchor="ctr" horzOverflow="overflow">
                    <a:lnL w="88900">
                      <a:solidFill>
                        <a:srgbClr val="000000"/>
                      </a:solidFill>
                      <a:miter lim="400000"/>
                    </a:lnL>
                    <a:lnR w="88900">
                      <a:solidFill>
                        <a:srgbClr val="000000"/>
                      </a:solidFill>
                      <a:miter lim="400000"/>
                    </a:lnR>
                    <a:lnT w="88900">
                      <a:solidFill>
                        <a:srgbClr val="000000"/>
                      </a:solidFill>
                      <a:miter lim="400000"/>
                    </a:lnT>
                    <a:solidFill>
                      <a:srgbClr val="000000"/>
                    </a:solidFill>
                  </a:tcPr>
                </a:tc>
              </a:tr>
              <a:tr h="1322968">
                <a:tc>
                  <a:txBody>
                    <a:bodyPr/>
                    <a:lstStyle/>
                    <a:p>
                      <a:pPr defTabSz="914400">
                        <a:defRPr sz="7200">
                          <a:latin typeface="Anivers"/>
                          <a:ea typeface="Anivers"/>
                          <a:cs typeface="Anivers"/>
                          <a:sym typeface="Anivers"/>
                        </a:defRPr>
                      </a:pPr>
                      <a:endParaRPr/>
                    </a:p>
                  </a:txBody>
                  <a:tcPr marL="50800" marR="50800" marT="50800" marB="50800" anchor="ctr" horzOverflow="overflow">
                    <a:lnR w="88900">
                      <a:solidFill>
                        <a:srgbClr val="000000"/>
                      </a:solidFill>
                      <a:miter lim="400000"/>
                    </a:lnR>
                    <a:noFill/>
                  </a:tcPr>
                </a:tc>
                <a:tc>
                  <a:txBody>
                    <a:bodyPr/>
                    <a:lstStyle/>
                    <a:p>
                      <a:pPr defTabSz="914400">
                        <a:defRPr sz="1800"/>
                      </a:pPr>
                      <a:r>
                        <a:rPr sz="7200">
                          <a:latin typeface="Anivers"/>
                          <a:ea typeface="Anivers"/>
                          <a:cs typeface="Anivers"/>
                          <a:sym typeface="Anivers"/>
                        </a:rPr>
                        <a:t>No. 07</a:t>
                      </a:r>
                    </a:p>
                  </a:txBody>
                  <a:tcPr marL="50800" marR="50800" marT="50800" marB="50800" anchor="ctr" horzOverflow="overflow">
                    <a:lnL w="88900">
                      <a:solidFill>
                        <a:srgbClr val="000000"/>
                      </a:solidFill>
                      <a:miter lim="400000"/>
                    </a:lnL>
                    <a:lnR w="88900">
                      <a:solidFill>
                        <a:srgbClr val="000000"/>
                      </a:solidFill>
                      <a:miter lim="400000"/>
                    </a:lnR>
                    <a:lnB w="88900">
                      <a:solidFill>
                        <a:srgbClr val="000000"/>
                      </a:solidFill>
                      <a:miter lim="400000"/>
                    </a:lnB>
                  </a:tcPr>
                </a:tc>
              </a:tr>
              <a:tr h="267777">
                <a:tc gridSpan="2">
                  <a:txBody>
                    <a:bodyPr/>
                    <a:lstStyle/>
                    <a:p>
                      <a:pPr defTabSz="914400">
                        <a:defRPr sz="4800">
                          <a:solidFill>
                            <a:srgbClr val="653300"/>
                          </a:solidFill>
                          <a:latin typeface="Anivers"/>
                          <a:ea typeface="Anivers"/>
                          <a:cs typeface="Anivers"/>
                          <a:sym typeface="Anivers"/>
                        </a:defRPr>
                      </a:pPr>
                      <a:endParaRPr/>
                    </a:p>
                  </a:txBody>
                  <a:tcPr marL="50800" marR="50800" marT="50800" marB="50800" anchor="ctr" horzOverflow="overflow">
                    <a:noFill/>
                  </a:tcPr>
                </a:tc>
                <a:tc hMerge="1">
                  <a:txBody>
                    <a:bodyPr/>
                    <a:lstStyle/>
                    <a:p>
                      <a:endParaRPr lang="fr-FR"/>
                    </a:p>
                  </a:txBody>
                  <a:tcPr/>
                </a:tc>
              </a:tr>
              <a:tr h="1030514">
                <a:tc gridSpan="2">
                  <a:txBody>
                    <a:bodyPr/>
                    <a:lstStyle/>
                    <a:p>
                      <a:pPr defTabSz="457200">
                        <a:defRPr sz="1800"/>
                      </a:pPr>
                      <a:r>
                        <a:rPr sz="4800">
                          <a:solidFill>
                            <a:srgbClr val="FFFFFF"/>
                          </a:solidFill>
                          <a:latin typeface="Anivers"/>
                          <a:ea typeface="Anivers"/>
                          <a:cs typeface="Anivers"/>
                          <a:sym typeface="Anivers"/>
                        </a:rPr>
                        <a:t>Taking Room Service Orders</a:t>
                      </a:r>
                    </a:p>
                  </a:txBody>
                  <a:tcPr marL="50800" marR="50800" marT="50800" marB="50800" anchor="ctr" horzOverflow="overflow">
                    <a:solidFill>
                      <a:srgbClr val="F6AE51"/>
                    </a:solidFill>
                  </a:tcPr>
                </a:tc>
                <a:tc hMerge="1">
                  <a:txBody>
                    <a:bodyPr/>
                    <a:lstStyle/>
                    <a:p>
                      <a:endParaRPr lang="fr-FR"/>
                    </a:p>
                  </a:txBody>
                  <a:tcPr/>
                </a:tc>
              </a:tr>
              <a:tr h="879007">
                <a:tc gridSpan="2">
                  <a:txBody>
                    <a:bodyPr/>
                    <a:lstStyle/>
                    <a:p>
                      <a:pPr defTabSz="914400">
                        <a:defRPr sz="3800">
                          <a:solidFill>
                            <a:srgbClr val="73F394"/>
                          </a:solidFill>
                          <a:latin typeface="Anivers"/>
                          <a:ea typeface="Anivers"/>
                          <a:cs typeface="Anivers"/>
                          <a:sym typeface="Anivers"/>
                        </a:defRPr>
                      </a:pPr>
                      <a:endParaRPr/>
                    </a:p>
                  </a:txBody>
                  <a:tcPr marL="50800" marR="50800" marT="50800" marB="50800" anchor="ctr" horzOverflow="overflow"/>
                </a:tc>
                <a:tc hMerge="1">
                  <a:txBody>
                    <a:bodyPr/>
                    <a:lstStyle/>
                    <a:p>
                      <a:endParaRPr lang="fr-FR"/>
                    </a:p>
                  </a:txBody>
                  <a:tcPr/>
                </a:tc>
              </a:tr>
              <a:tr h="685800">
                <a:tc gridSpan="2">
                  <a:txBody>
                    <a:bodyPr/>
                    <a:lstStyle/>
                    <a:p>
                      <a:pPr defTabSz="914400">
                        <a:defRPr sz="3800">
                          <a:solidFill>
                            <a:srgbClr val="6ECB43"/>
                          </a:solidFill>
                          <a:latin typeface="Anivers"/>
                          <a:ea typeface="Anivers"/>
                          <a:cs typeface="Anivers"/>
                          <a:sym typeface="Anivers"/>
                        </a:defRPr>
                      </a:pPr>
                      <a:endParaRPr/>
                    </a:p>
                  </a:txBody>
                  <a:tcPr marL="50800" marR="50800" marT="50800" marB="50800" anchor="ctr" horzOverflow="overflow"/>
                </a:tc>
                <a:tc hMerge="1">
                  <a:txBody>
                    <a:bodyPr/>
                    <a:lstStyle/>
                    <a:p>
                      <a:endParaRPr lang="fr-FR"/>
                    </a:p>
                  </a:txBody>
                  <a:tcPr/>
                </a:tc>
              </a:tr>
            </a:tbl>
          </a:graphicData>
        </a:graphic>
      </p:graphicFrame>
      <p:sp>
        <p:nvSpPr>
          <p:cNvPr id="130"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131" name="Logo.pdf" descr="Logo.pdf"/>
          <p:cNvPicPr>
            <a:picLocks noChangeAspect="1"/>
          </p:cNvPicPr>
          <p:nvPr/>
        </p:nvPicPr>
        <p:blipFill>
          <a:blip r:embed="rId2">
            <a:extLst/>
          </a:blip>
          <a:stretch>
            <a:fillRect/>
          </a:stretch>
        </p:blipFill>
        <p:spPr>
          <a:xfrm>
            <a:off x="10582347" y="721699"/>
            <a:ext cx="1554187" cy="689867"/>
          </a:xfrm>
          <a:prstGeom prst="rect">
            <a:avLst/>
          </a:prstGeom>
          <a:ln w="12700">
            <a:miter lim="400000"/>
          </a:ln>
        </p:spPr>
      </p:pic>
      <p:sp>
        <p:nvSpPr>
          <p:cNvPr id="132"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91"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392"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graphicFrame>
        <p:nvGraphicFramePr>
          <p:cNvPr id="393" name="Table"/>
          <p:cNvGraphicFramePr/>
          <p:nvPr/>
        </p:nvGraphicFramePr>
        <p:xfrm>
          <a:off x="1526263" y="1644650"/>
          <a:ext cx="9952274" cy="4584700"/>
        </p:xfrm>
        <a:graphic>
          <a:graphicData uri="http://schemas.openxmlformats.org/drawingml/2006/table">
            <a:tbl>
              <a:tblPr>
                <a:tableStyleId>{4C3C2611-4C71-4FC5-86AE-919BDF0F9419}</a:tableStyleId>
              </a:tblPr>
              <a:tblGrid>
                <a:gridCol w="491827"/>
                <a:gridCol w="9460446"/>
              </a:tblGrid>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1)Is Zinfandel a white or a red skinned grape?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2)What Italian grape is it genetically equivalent to?</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3)How much of California vineyards does it account for?</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4)What other European country can the grape come from?</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5)When did it find its way to the United States?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6)Where does the name “Zinfandel” come from?</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7)What wine colors does the grape produce?</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8)What does the taste of the red depend on?</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9)What flavors of the wine predominate in cooler areas?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431800">
                <a:tc>
                  <a:txBody>
                    <a:bodyPr/>
                    <a:lstStyle/>
                    <a:p>
                      <a:pPr algn="l" defTabSz="457200">
                        <a:defRPr>
                          <a:latin typeface="Verdana"/>
                          <a:ea typeface="Verdana"/>
                          <a:cs typeface="Verdana"/>
                          <a:sym typeface="Verdana"/>
                        </a:defRPr>
                      </a:pPr>
                      <a:endParaRPr/>
                    </a:p>
                  </a:txBody>
                  <a:tcPr marL="63500" marR="63500" marT="63500" marB="63500" horzOverflow="overflow">
                    <a:noFill/>
                  </a:tcPr>
                </a:tc>
                <a:tc>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r>
                        <a:t>10)What in warmer areas?</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62151F"/>
                          </a:solidFill>
                          <a:latin typeface="Verdana"/>
                          <a:ea typeface="Verdana"/>
                          <a:cs typeface="Verdana"/>
                          <a:sym typeface="Verdana"/>
                        </a:defRPr>
                      </a:pPr>
                      <a:r>
                        <a:t>_________________________________________________</a:t>
                      </a:r>
                    </a:p>
                  </a:txBody>
                  <a:tcPr marL="63500" marR="63500" marT="63500" marB="63500" horzOverflow="overflow">
                    <a:noFill/>
                  </a:tcPr>
                </a:tc>
              </a:tr>
              <a:tr h="266700">
                <a:tc gridSpan="2">
                  <a:txBody>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latin typeface="Verdana"/>
                          <a:ea typeface="Verdana"/>
                          <a:cs typeface="Verdana"/>
                          <a:sym typeface="Verdana"/>
                        </a:defRPr>
                      </a:pPr>
                      <a:endParaRPr/>
                    </a:p>
                  </a:txBody>
                  <a:tcPr marL="63500" marR="63500" marT="63500" marB="63500" horzOverflow="overflow">
                    <a:noFill/>
                  </a:tcPr>
                </a:tc>
                <a:tc hMerge="1">
                  <a:txBody>
                    <a:bodyPr/>
                    <a:lstStyle/>
                    <a:p>
                      <a:endParaRPr lang="fr-FR"/>
                    </a:p>
                  </a:txBody>
                  <a:tcPr/>
                </a:tc>
              </a:tr>
            </a:tbl>
          </a:graphicData>
        </a:graphic>
      </p:graphicFrame>
      <p:sp>
        <p:nvSpPr>
          <p:cNvPr id="394" name="Answer the questions below:"/>
          <p:cNvSpPr txBox="1"/>
          <p:nvPr/>
        </p:nvSpPr>
        <p:spPr>
          <a:xfrm>
            <a:off x="1443336" y="901699"/>
            <a:ext cx="3221739"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lvl1pPr>
          </a:lstStyle>
          <a:p>
            <a:r>
              <a:t>Answer the questions below:</a:t>
            </a:r>
          </a:p>
        </p:txBody>
      </p:sp>
      <p:sp>
        <p:nvSpPr>
          <p:cNvPr id="395"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398"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399"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400" name="Now think of three dishes that are popular in your country but that foreign visitors…"/>
          <p:cNvSpPr txBox="1"/>
          <p:nvPr/>
        </p:nvSpPr>
        <p:spPr>
          <a:xfrm>
            <a:off x="1443338" y="673098"/>
            <a:ext cx="9115612" cy="787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Now think of three dishes that are popular in your country but that foreign visitors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might not know.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Write short explanations of what they are.</a:t>
            </a:r>
          </a:p>
        </p:txBody>
      </p:sp>
      <p:sp>
        <p:nvSpPr>
          <p:cNvPr id="401" name="a…"/>
          <p:cNvSpPr txBox="1"/>
          <p:nvPr/>
        </p:nvSpPr>
        <p:spPr>
          <a:xfrm>
            <a:off x="1692087" y="2533650"/>
            <a:ext cx="9620624" cy="46863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a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b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r>
              <a:t>c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Verdana"/>
                <a:ea typeface="Verdana"/>
                <a:cs typeface="Verdana"/>
                <a:sym typeface="Verdana"/>
              </a:defRPr>
            </a:pPr>
            <a:endParaRPr/>
          </a:p>
        </p:txBody>
      </p:sp>
      <p:sp>
        <p:nvSpPr>
          <p:cNvPr id="402"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405" name="Table"/>
          <p:cNvGraphicFramePr/>
          <p:nvPr/>
        </p:nvGraphicFramePr>
        <p:xfrm>
          <a:off x="952500" y="797548"/>
          <a:ext cx="11099800" cy="1909524"/>
        </p:xfrm>
        <a:graphic>
          <a:graphicData uri="http://schemas.openxmlformats.org/drawingml/2006/table">
            <a:tbl>
              <a:tblPr>
                <a:tableStyleId>{4C3C2611-4C71-4FC5-86AE-919BDF0F9419}</a:tableStyleId>
              </a:tblPr>
              <a:tblGrid>
                <a:gridCol w="5549900"/>
                <a:gridCol w="5549900"/>
              </a:tblGrid>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Breaking it down</a:t>
                      </a:r>
                    </a:p>
                  </a:txBody>
                  <a:tcPr marL="50800" marR="50800" marT="50800" marB="50800" anchor="ctr" horzOverflow="overflow">
                    <a:lnT w="88900">
                      <a:solidFill>
                        <a:srgbClr val="73F394"/>
                      </a:solidFill>
                      <a:miter lim="400000"/>
                    </a:lnT>
                  </a:tcPr>
                </a:tc>
                <a:tc hMerge="1">
                  <a:txBody>
                    <a:bodyPr/>
                    <a:lstStyle/>
                    <a:p>
                      <a:endParaRPr lang="fr-FR"/>
                    </a:p>
                  </a:txBody>
                  <a:tcPr/>
                </a:tc>
              </a:tr>
            </a:tbl>
          </a:graphicData>
        </a:graphic>
      </p:graphicFrame>
      <p:sp>
        <p:nvSpPr>
          <p:cNvPr id="406" name="TAKING THE ORDER: KEY SENTENCES…"/>
          <p:cNvSpPr txBox="1"/>
          <p:nvPr/>
        </p:nvSpPr>
        <p:spPr>
          <a:xfrm>
            <a:off x="898336" y="2678562"/>
            <a:ext cx="7032626" cy="604214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ts val="1800"/>
              </a:lnSpc>
              <a:defRPr sz="1600">
                <a:solidFill>
                  <a:srgbClr val="5C0700"/>
                </a:solidFill>
                <a:latin typeface="Verdana"/>
                <a:ea typeface="Verdana"/>
                <a:cs typeface="Verdana"/>
                <a:sym typeface="Verdana"/>
              </a:defRPr>
            </a:pPr>
            <a:endParaRPr/>
          </a:p>
          <a:p>
            <a:pPr algn="l" defTabSz="450215">
              <a:lnSpc>
                <a:spcPts val="1800"/>
              </a:lnSpc>
              <a:defRPr sz="1600" u="sng">
                <a:latin typeface="Verdana"/>
                <a:ea typeface="Verdana"/>
                <a:cs typeface="Verdana"/>
                <a:sym typeface="Verdana"/>
              </a:defRPr>
            </a:pPr>
            <a:r>
              <a:t>TAKING THE ORDER: KEY SENTENCES</a:t>
            </a:r>
          </a:p>
          <a:p>
            <a:pPr algn="l" defTabSz="450215">
              <a:lnSpc>
                <a:spcPts val="1800"/>
              </a:lnSpc>
              <a:defRPr sz="1600">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Would you like an aperitif?</a:t>
            </a:r>
          </a:p>
          <a:p>
            <a:pPr algn="l" defTabSz="450215">
              <a:lnSpc>
                <a:spcPts val="1800"/>
              </a:lnSpc>
              <a:defRPr sz="1600" i="1">
                <a:solidFill>
                  <a:srgbClr val="77BB41"/>
                </a:solidFill>
                <a:latin typeface="Verdana"/>
                <a:ea typeface="Verdana"/>
                <a:cs typeface="Verdana"/>
                <a:sym typeface="Verdana"/>
              </a:defRPr>
            </a:pPr>
            <a:r>
              <a:t>What would you like as an aperitif?</a:t>
            </a:r>
          </a:p>
          <a:p>
            <a:pPr algn="l" defTabSz="450215">
              <a:lnSpc>
                <a:spcPts val="1800"/>
              </a:lnSpc>
              <a:defRPr sz="1600" i="1">
                <a:solidFill>
                  <a:srgbClr val="77BB41"/>
                </a:solidFill>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Would you like a starter? (closed question)</a:t>
            </a:r>
          </a:p>
          <a:p>
            <a:pPr algn="l" defTabSz="450215">
              <a:lnSpc>
                <a:spcPts val="1800"/>
              </a:lnSpc>
              <a:defRPr sz="1600" i="1">
                <a:solidFill>
                  <a:srgbClr val="77BB41"/>
                </a:solidFill>
                <a:latin typeface="Verdana"/>
                <a:ea typeface="Verdana"/>
                <a:cs typeface="Verdana"/>
                <a:sym typeface="Verdana"/>
              </a:defRPr>
            </a:pPr>
            <a:r>
              <a:t>What would you like as a starter? The kitchen is featuring today ...</a:t>
            </a:r>
          </a:p>
          <a:p>
            <a:pPr algn="l" defTabSz="450215">
              <a:lnSpc>
                <a:spcPts val="1800"/>
              </a:lnSpc>
              <a:defRPr sz="1600">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What would you like to follow? And to follow?</a:t>
            </a:r>
          </a:p>
          <a:p>
            <a:pPr algn="l" defTabSz="450215">
              <a:lnSpc>
                <a:spcPts val="1800"/>
              </a:lnSpc>
              <a:defRPr sz="1600" i="1">
                <a:solidFill>
                  <a:srgbClr val="77BB41"/>
                </a:solidFill>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Would you like to order some wine (with your meal)?</a:t>
            </a:r>
          </a:p>
          <a:p>
            <a:pPr algn="l" defTabSz="450215">
              <a:lnSpc>
                <a:spcPts val="1800"/>
              </a:lnSpc>
              <a:defRPr sz="1600" i="1">
                <a:solidFill>
                  <a:srgbClr val="77BB41"/>
                </a:solidFill>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Would you like any dessert? Any dessert?</a:t>
            </a:r>
          </a:p>
          <a:p>
            <a:pPr algn="l" defTabSz="450215">
              <a:lnSpc>
                <a:spcPts val="1800"/>
              </a:lnSpc>
              <a:defRPr sz="1600" i="1">
                <a:solidFill>
                  <a:srgbClr val="77BB41"/>
                </a:solidFill>
                <a:latin typeface="Verdana"/>
                <a:ea typeface="Verdana"/>
                <a:cs typeface="Verdana"/>
                <a:sym typeface="Verdana"/>
              </a:defRPr>
            </a:pPr>
            <a:r>
              <a:t>What would you like for dessert/as a dessert/to finish?</a:t>
            </a:r>
          </a:p>
          <a:p>
            <a:pPr algn="l" defTabSz="450215">
              <a:lnSpc>
                <a:spcPts val="1800"/>
              </a:lnSpc>
              <a:defRPr sz="1600">
                <a:latin typeface="Verdana"/>
                <a:ea typeface="Verdana"/>
                <a:cs typeface="Verdana"/>
                <a:sym typeface="Verdana"/>
              </a:defRPr>
            </a:pPr>
            <a:endParaRPr/>
          </a:p>
          <a:p>
            <a:pPr algn="l" defTabSz="450215">
              <a:lnSpc>
                <a:spcPts val="1800"/>
              </a:lnSpc>
              <a:defRPr sz="1600" u="sng">
                <a:latin typeface="Verdana"/>
                <a:ea typeface="Verdana"/>
                <a:cs typeface="Verdana"/>
                <a:sym typeface="Verdana"/>
              </a:defRPr>
            </a:pPr>
            <a:r>
              <a:t>SUMMARIZING THE ORDER</a:t>
            </a:r>
          </a:p>
          <a:p>
            <a:pPr algn="l" defTabSz="450215">
              <a:lnSpc>
                <a:spcPts val="1800"/>
              </a:lnSpc>
              <a:defRPr sz="1600">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So that’s...for you sir/madam</a:t>
            </a:r>
          </a:p>
          <a:p>
            <a:pPr algn="l" defTabSz="450215">
              <a:lnSpc>
                <a:spcPts val="1800"/>
              </a:lnSpc>
              <a:defRPr sz="1600" i="1">
                <a:solidFill>
                  <a:srgbClr val="77BB41"/>
                </a:solidFill>
                <a:latin typeface="Verdana"/>
                <a:ea typeface="Verdana"/>
                <a:cs typeface="Verdana"/>
                <a:sym typeface="Verdana"/>
              </a:defRPr>
            </a:pPr>
            <a:r>
              <a:t>So that’s...as starters...to follow...</a:t>
            </a:r>
          </a:p>
          <a:p>
            <a:pPr algn="l" defTabSz="450215">
              <a:lnSpc>
                <a:spcPts val="1800"/>
              </a:lnSpc>
              <a:defRPr sz="1600" i="1">
                <a:solidFill>
                  <a:srgbClr val="77BB41"/>
                </a:solidFill>
                <a:latin typeface="Verdana"/>
                <a:ea typeface="Verdana"/>
                <a:cs typeface="Verdana"/>
                <a:sym typeface="Verdana"/>
              </a:defRPr>
            </a:pPr>
            <a:r>
              <a:t>Thank you.</a:t>
            </a:r>
          </a:p>
          <a:p>
            <a:pPr algn="l" defTabSz="450215">
              <a:lnSpc>
                <a:spcPts val="1800"/>
              </a:lnSpc>
              <a:defRPr sz="1600">
                <a:latin typeface="Verdana"/>
                <a:ea typeface="Verdana"/>
                <a:cs typeface="Verdana"/>
                <a:sym typeface="Verdana"/>
              </a:defRPr>
            </a:pPr>
            <a:endParaRPr/>
          </a:p>
          <a:p>
            <a:pPr algn="l" defTabSz="450215">
              <a:lnSpc>
                <a:spcPts val="1800"/>
              </a:lnSpc>
              <a:defRPr sz="1600" u="sng">
                <a:latin typeface="Verdana"/>
                <a:ea typeface="Verdana"/>
                <a:cs typeface="Verdana"/>
                <a:sym typeface="Verdana"/>
              </a:defRPr>
            </a:pPr>
            <a:r>
              <a:t>ASKING GUESTS ABOUT THEIR SATISFACTION</a:t>
            </a:r>
          </a:p>
          <a:p>
            <a:pPr algn="l" defTabSz="450215">
              <a:lnSpc>
                <a:spcPts val="1800"/>
              </a:lnSpc>
              <a:defRPr sz="1600">
                <a:latin typeface="Verdana"/>
                <a:ea typeface="Verdana"/>
                <a:cs typeface="Verdana"/>
                <a:sym typeface="Verdana"/>
              </a:defRPr>
            </a:pPr>
            <a:endParaRPr/>
          </a:p>
          <a:p>
            <a:pPr algn="l" defTabSz="450215">
              <a:lnSpc>
                <a:spcPts val="1800"/>
              </a:lnSpc>
              <a:defRPr sz="1600" i="1">
                <a:solidFill>
                  <a:srgbClr val="77BB41"/>
                </a:solidFill>
                <a:latin typeface="Verdana"/>
                <a:ea typeface="Verdana"/>
                <a:cs typeface="Verdana"/>
                <a:sym typeface="Verdana"/>
              </a:defRPr>
            </a:pPr>
            <a:r>
              <a:t>Was everything all right, sir/madam? </a:t>
            </a:r>
          </a:p>
          <a:p>
            <a:pPr algn="l" defTabSz="450215">
              <a:lnSpc>
                <a:spcPts val="1800"/>
              </a:lnSpc>
              <a:defRPr sz="1600" i="1">
                <a:solidFill>
                  <a:srgbClr val="77BB41"/>
                </a:solidFill>
                <a:latin typeface="Verdana"/>
                <a:ea typeface="Verdana"/>
                <a:cs typeface="Verdana"/>
                <a:sym typeface="Verdana"/>
              </a:defRPr>
            </a:pPr>
            <a:r>
              <a:t>How was your meal?</a:t>
            </a:r>
          </a:p>
        </p:txBody>
      </p:sp>
      <p:sp>
        <p:nvSpPr>
          <p:cNvPr id="407"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410" name="Logo.pdf" descr="Logo.pdf"/>
          <p:cNvPicPr>
            <a:picLocks noChangeAspect="1"/>
          </p:cNvPicPr>
          <p:nvPr/>
        </p:nvPicPr>
        <p:blipFill>
          <a:blip r:embed="rId2">
            <a:extLst/>
          </a:blip>
          <a:stretch>
            <a:fillRect/>
          </a:stretch>
        </p:blipFill>
        <p:spPr>
          <a:xfrm>
            <a:off x="10582347" y="721699"/>
            <a:ext cx="1554187" cy="689867"/>
          </a:xfrm>
          <a:prstGeom prst="rect">
            <a:avLst/>
          </a:prstGeom>
          <a:ln w="12700">
            <a:miter lim="400000"/>
          </a:ln>
        </p:spPr>
      </p:pic>
      <p:sp>
        <p:nvSpPr>
          <p:cNvPr id="411" name="GUEST (male)  Could we possibly order, please?…"/>
          <p:cNvSpPr txBox="1"/>
          <p:nvPr/>
        </p:nvSpPr>
        <p:spPr>
          <a:xfrm>
            <a:off x="818504" y="2271339"/>
            <a:ext cx="10484744" cy="61341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lnSpc>
                <a:spcPct val="120000"/>
              </a:lnSpc>
              <a:defRPr sz="1600">
                <a:latin typeface="Verdana"/>
                <a:ea typeface="Verdana"/>
                <a:cs typeface="Verdana"/>
                <a:sym typeface="Verdana"/>
              </a:defRPr>
            </a:pPr>
            <a:r>
              <a:t>GUEST (male)	 Could we possibly order, please? </a:t>
            </a:r>
          </a:p>
          <a:p>
            <a:pPr algn="l" defTabSz="457200">
              <a:lnSpc>
                <a:spcPct val="120000"/>
              </a:lnSpc>
              <a:defRPr sz="1600">
                <a:latin typeface="Verdana"/>
                <a:ea typeface="Verdana"/>
                <a:cs typeface="Verdana"/>
                <a:sym typeface="Verdana"/>
              </a:defRPr>
            </a:pPr>
            <a:r>
              <a:t>YOU:	 ______________________(polite yes)</a:t>
            </a:r>
          </a:p>
          <a:p>
            <a:pPr algn="l" defTabSz="457200">
              <a:lnSpc>
                <a:spcPct val="120000"/>
              </a:lnSpc>
              <a:defRPr sz="1600">
                <a:latin typeface="Verdana"/>
                <a:ea typeface="Verdana"/>
                <a:cs typeface="Verdana"/>
                <a:sym typeface="Verdana"/>
              </a:defRPr>
            </a:pPr>
            <a:r>
              <a:t>GUEST (female)	I'd like the délices de Grison, please, and the mixed salad, followed by the fondue.</a:t>
            </a:r>
          </a:p>
          <a:p>
            <a:pPr algn="l" defTabSz="457200">
              <a:lnSpc>
                <a:spcPct val="120000"/>
              </a:lnSpc>
              <a:defRPr sz="1600">
                <a:latin typeface="Verdana"/>
                <a:ea typeface="Verdana"/>
                <a:cs typeface="Verdana"/>
                <a:sym typeface="Verdana"/>
              </a:defRPr>
            </a:pPr>
            <a:r>
              <a:t>YOU:	______________________(apologize - fondue off tonight)</a:t>
            </a:r>
          </a:p>
          <a:p>
            <a:pPr algn="l" defTabSz="457200">
              <a:lnSpc>
                <a:spcPct val="120000"/>
              </a:lnSpc>
              <a:defRPr sz="1600">
                <a:latin typeface="Verdana"/>
                <a:ea typeface="Verdana"/>
                <a:cs typeface="Verdana"/>
                <a:sym typeface="Verdana"/>
              </a:defRPr>
            </a:pPr>
            <a:r>
              <a:t>GUEST (female)	Oh. What do you recommend, then?</a:t>
            </a:r>
          </a:p>
          <a:p>
            <a:pPr algn="l" defTabSz="457200">
              <a:lnSpc>
                <a:spcPct val="120000"/>
              </a:lnSpc>
              <a:defRPr sz="1600">
                <a:latin typeface="Verdana"/>
                <a:ea typeface="Verdana"/>
                <a:cs typeface="Verdana"/>
                <a:sym typeface="Verdana"/>
              </a:defRPr>
            </a:pPr>
            <a:r>
              <a:t>YOU:	______________________(veal schnitzel - describe)</a:t>
            </a:r>
          </a:p>
          <a:p>
            <a:pPr algn="l" defTabSz="457200">
              <a:lnSpc>
                <a:spcPct val="120000"/>
              </a:lnSpc>
              <a:defRPr sz="1600">
                <a:latin typeface="Verdana"/>
                <a:ea typeface="Verdana"/>
                <a:cs typeface="Verdana"/>
                <a:sym typeface="Verdana"/>
              </a:defRPr>
            </a:pPr>
            <a:r>
              <a:t>GUEST (female)	Well, I’ll have that, then.</a:t>
            </a:r>
          </a:p>
          <a:p>
            <a:pPr algn="l" defTabSz="457200">
              <a:lnSpc>
                <a:spcPct val="120000"/>
              </a:lnSpc>
              <a:defRPr sz="1600">
                <a:latin typeface="Verdana"/>
                <a:ea typeface="Verdana"/>
                <a:cs typeface="Verdana"/>
                <a:sym typeface="Verdana"/>
              </a:defRPr>
            </a:pPr>
            <a:r>
              <a:t>YOU:	Very well, madam. And for you, sir?</a:t>
            </a:r>
          </a:p>
          <a:p>
            <a:pPr algn="l" defTabSz="457200">
              <a:lnSpc>
                <a:spcPct val="120000"/>
              </a:lnSpc>
              <a:defRPr sz="1600">
                <a:latin typeface="Verdana"/>
                <a:ea typeface="Verdana"/>
                <a:cs typeface="Verdana"/>
                <a:sym typeface="Verdana"/>
              </a:defRPr>
            </a:pPr>
            <a:r>
              <a:t>GUEST (male)	Could I have the fish, please? </a:t>
            </a:r>
          </a:p>
          <a:p>
            <a:pPr algn="l" defTabSz="457200">
              <a:lnSpc>
                <a:spcPct val="120000"/>
              </a:lnSpc>
              <a:defRPr sz="1600">
                <a:latin typeface="Verdana"/>
                <a:ea typeface="Verdana"/>
                <a:cs typeface="Verdana"/>
                <a:sym typeface="Verdana"/>
              </a:defRPr>
            </a:pPr>
            <a:r>
              <a:t>YOU:	______________________(ask for side order)</a:t>
            </a:r>
          </a:p>
          <a:p>
            <a:pPr algn="l" defTabSz="457200">
              <a:lnSpc>
                <a:spcPct val="120000"/>
              </a:lnSpc>
              <a:defRPr sz="1600">
                <a:latin typeface="Verdana"/>
                <a:ea typeface="Verdana"/>
                <a:cs typeface="Verdana"/>
                <a:sym typeface="Verdana"/>
              </a:defRPr>
            </a:pPr>
            <a:r>
              <a:t>GUEST Sautéed potatoes ... and peas, please. </a:t>
            </a:r>
          </a:p>
          <a:p>
            <a:pPr algn="l" defTabSz="457200">
              <a:lnSpc>
                <a:spcPct val="120000"/>
              </a:lnSpc>
              <a:defRPr sz="1600">
                <a:latin typeface="Verdana"/>
                <a:ea typeface="Verdana"/>
                <a:cs typeface="Verdana"/>
                <a:sym typeface="Verdana"/>
              </a:defRPr>
            </a:pPr>
            <a:r>
              <a:t>YOU:	Certainly.  ______________________(starter?)</a:t>
            </a:r>
          </a:p>
          <a:p>
            <a:pPr algn="l" defTabSz="457200">
              <a:lnSpc>
                <a:spcPct val="120000"/>
              </a:lnSpc>
              <a:defRPr sz="1600">
                <a:latin typeface="Verdana"/>
                <a:ea typeface="Verdana"/>
                <a:cs typeface="Verdana"/>
                <a:sym typeface="Verdana"/>
              </a:defRPr>
            </a:pPr>
            <a:r>
              <a:t>MAN:	Yes, I'll have the crudités.</a:t>
            </a:r>
          </a:p>
          <a:p>
            <a:pPr algn="l" defTabSz="457200">
              <a:lnSpc>
                <a:spcPct val="120000"/>
              </a:lnSpc>
              <a:defRPr sz="1600">
                <a:latin typeface="Verdana"/>
                <a:ea typeface="Verdana"/>
                <a:cs typeface="Verdana"/>
                <a:sym typeface="Verdana"/>
              </a:defRPr>
            </a:pPr>
            <a:r>
              <a:t>YOU:	Very good choice.  ______________________(drink?) </a:t>
            </a:r>
          </a:p>
          <a:p>
            <a:pPr algn="l" defTabSz="457200">
              <a:lnSpc>
                <a:spcPct val="120000"/>
              </a:lnSpc>
              <a:defRPr sz="1600">
                <a:latin typeface="Verdana"/>
                <a:ea typeface="Verdana"/>
                <a:cs typeface="Verdana"/>
                <a:sym typeface="Verdana"/>
              </a:defRPr>
            </a:pPr>
            <a:r>
              <a:t>GUEST (male)	 We’ll have a bottle of white Vin de Savoie.</a:t>
            </a:r>
          </a:p>
          <a:p>
            <a:pPr algn="l" defTabSz="457200">
              <a:lnSpc>
                <a:spcPct val="120000"/>
              </a:lnSpc>
              <a:defRPr sz="1600">
                <a:latin typeface="Verdana"/>
                <a:ea typeface="Verdana"/>
                <a:cs typeface="Verdana"/>
                <a:sym typeface="Verdana"/>
              </a:defRPr>
            </a:pPr>
            <a:r>
              <a:t>WOMAN:	And can you bring us a bottle of water, please? </a:t>
            </a:r>
          </a:p>
          <a:p>
            <a:pPr algn="l" defTabSz="457200">
              <a:lnSpc>
                <a:spcPct val="120000"/>
              </a:lnSpc>
              <a:defRPr sz="1600">
                <a:latin typeface="Verdana"/>
                <a:ea typeface="Verdana"/>
                <a:cs typeface="Verdana"/>
                <a:sym typeface="Verdana"/>
              </a:defRPr>
            </a:pPr>
            <a:r>
              <a:t>YOU:	Certainly.</a:t>
            </a:r>
          </a:p>
          <a:p>
            <a:pPr algn="l" defTabSz="457200">
              <a:lnSpc>
                <a:spcPct val="120000"/>
              </a:lnSpc>
              <a:defRPr sz="1600">
                <a:latin typeface="Verdana"/>
                <a:ea typeface="Verdana"/>
                <a:cs typeface="Verdana"/>
                <a:sym typeface="Verdana"/>
              </a:defRPr>
            </a:pPr>
            <a:r>
              <a:t>YOU:	Very good. ______________________(order dessert now?) </a:t>
            </a:r>
          </a:p>
          <a:p>
            <a:pPr algn="l" defTabSz="457200">
              <a:lnSpc>
                <a:spcPct val="120000"/>
              </a:lnSpc>
              <a:defRPr sz="1600">
                <a:latin typeface="Verdana"/>
                <a:ea typeface="Verdana"/>
                <a:cs typeface="Verdana"/>
                <a:sym typeface="Verdana"/>
              </a:defRPr>
            </a:pPr>
            <a:r>
              <a:t>GUEST (female)	Yes. Could I have the parfait, please?</a:t>
            </a:r>
          </a:p>
          <a:p>
            <a:pPr algn="l" defTabSz="457200">
              <a:lnSpc>
                <a:spcPct val="120000"/>
              </a:lnSpc>
              <a:defRPr sz="1600">
                <a:latin typeface="Verdana"/>
                <a:ea typeface="Verdana"/>
                <a:cs typeface="Verdana"/>
                <a:sym typeface="Verdana"/>
              </a:defRPr>
            </a:pPr>
            <a:r>
              <a:t>GUEST (male)	And I'll have the soufflé glacé au Grand Marnier.</a:t>
            </a:r>
          </a:p>
          <a:p>
            <a:pPr algn="l" defTabSz="450215">
              <a:lnSpc>
                <a:spcPct val="120000"/>
              </a:lnSpc>
              <a:defRPr sz="1600">
                <a:latin typeface="Verdana"/>
                <a:ea typeface="Verdana"/>
                <a:cs typeface="Verdana"/>
                <a:sym typeface="Verdana"/>
              </a:defRPr>
            </a:pPr>
            <a:r>
              <a:t>YOU:______________________(summarize the order + thank guests)</a:t>
            </a:r>
          </a:p>
        </p:txBody>
      </p:sp>
      <p:pic>
        <p:nvPicPr>
          <p:cNvPr id="412" name="64colorexo.png" descr="64colorexo.png"/>
          <p:cNvPicPr>
            <a:picLocks noChangeAspect="1"/>
          </p:cNvPicPr>
          <p:nvPr/>
        </p:nvPicPr>
        <p:blipFill>
          <a:blip r:embed="rId3">
            <a:extLst/>
          </a:blip>
          <a:stretch>
            <a:fillRect/>
          </a:stretch>
        </p:blipFill>
        <p:spPr>
          <a:xfrm>
            <a:off x="787400" y="723900"/>
            <a:ext cx="685800" cy="685800"/>
          </a:xfrm>
          <a:prstGeom prst="rect">
            <a:avLst/>
          </a:prstGeom>
          <a:ln w="12700">
            <a:miter lim="400000"/>
          </a:ln>
        </p:spPr>
      </p:pic>
      <p:sp>
        <p:nvSpPr>
          <p:cNvPr id="413" name="Practice what you have learned in this lesson.…"/>
          <p:cNvSpPr txBox="1"/>
          <p:nvPr/>
        </p:nvSpPr>
        <p:spPr>
          <a:xfrm>
            <a:off x="1443335" y="787398"/>
            <a:ext cx="5167946"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Practice what you have learned in this lesson.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b="1">
                <a:solidFill>
                  <a:srgbClr val="B69D91"/>
                </a:solidFill>
                <a:latin typeface="Verdana"/>
                <a:ea typeface="Verdana"/>
                <a:cs typeface="Verdana"/>
                <a:sym typeface="Verdana"/>
              </a:defRPr>
            </a:pPr>
            <a:r>
              <a:t>Fill in the gaps in the following dialogue:</a:t>
            </a:r>
          </a:p>
        </p:txBody>
      </p:sp>
      <p:sp>
        <p:nvSpPr>
          <p:cNvPr id="414"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ENARY…"/>
          <p:cNvSpPr txBox="1"/>
          <p:nvPr/>
        </p:nvSpPr>
        <p:spPr>
          <a:xfrm>
            <a:off x="1454199" y="650366"/>
            <a:ext cx="4659938" cy="2521706"/>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400"/>
              </a:lnSpc>
              <a:defRPr sz="1600">
                <a:solidFill>
                  <a:srgbClr val="62151F"/>
                </a:solidFill>
                <a:latin typeface="Verdana"/>
                <a:ea typeface="Verdana"/>
                <a:cs typeface="Verdana"/>
                <a:sym typeface="Verdana"/>
              </a:defRPr>
            </a:pPr>
            <a:r>
              <a:t>PLENARY</a:t>
            </a:r>
          </a:p>
          <a:p>
            <a:pPr algn="l" defTabSz="450215">
              <a:lnSpc>
                <a:spcPts val="2400"/>
              </a:lnSpc>
              <a:defRPr sz="1600">
                <a:latin typeface="Verdana"/>
                <a:ea typeface="Verdana"/>
                <a:cs typeface="Verdana"/>
                <a:sym typeface="Verdana"/>
              </a:defRPr>
            </a:pPr>
            <a:endParaRPr/>
          </a:p>
          <a:p>
            <a:pPr algn="l" defTabSz="450215">
              <a:lnSpc>
                <a:spcPts val="2400"/>
              </a:lnSpc>
              <a:defRPr sz="1600" i="1">
                <a:solidFill>
                  <a:srgbClr val="5A1C00"/>
                </a:solidFill>
                <a:latin typeface="Verdana"/>
                <a:ea typeface="Verdana"/>
                <a:cs typeface="Verdana"/>
                <a:sym typeface="Verdana"/>
              </a:defRPr>
            </a:pPr>
            <a:r>
              <a:t>You are now able to:</a:t>
            </a:r>
          </a:p>
          <a:p>
            <a:pPr algn="l" defTabSz="450215">
              <a:lnSpc>
                <a:spcPts val="2400"/>
              </a:lnSpc>
              <a:tabLst>
                <a:tab pos="457200" algn="l"/>
              </a:tabLst>
              <a:defRPr sz="1600">
                <a:latin typeface="Verdana"/>
                <a:ea typeface="Verdana"/>
                <a:cs typeface="Verdana"/>
                <a:sym typeface="Verdana"/>
              </a:defRPr>
            </a:pPr>
            <a:endParaRPr/>
          </a:p>
          <a:p>
            <a:pPr algn="l" defTabSz="450215">
              <a:lnSpc>
                <a:spcPts val="2400"/>
              </a:lnSpc>
              <a:buSzPct val="70000"/>
              <a:buBlip>
                <a:blip r:embed="rId2"/>
              </a:buBlip>
              <a:tabLst>
                <a:tab pos="457200" algn="l"/>
              </a:tabLst>
              <a:defRPr sz="1600">
                <a:latin typeface="Verdana"/>
                <a:ea typeface="Verdana"/>
                <a:cs typeface="Verdana"/>
                <a:sym typeface="Verdana"/>
              </a:defRPr>
            </a:pPr>
            <a:r>
              <a:t> Make recommendations and comparisons</a:t>
            </a:r>
          </a:p>
          <a:p>
            <a:pPr algn="l" defTabSz="450215">
              <a:lnSpc>
                <a:spcPts val="2400"/>
              </a:lnSpc>
              <a:buSzPct val="70000"/>
              <a:buBlip>
                <a:blip r:embed="rId2"/>
              </a:buBlip>
              <a:tabLst>
                <a:tab pos="457200" algn="l"/>
              </a:tabLst>
              <a:defRPr sz="1600">
                <a:latin typeface="Verdana"/>
                <a:ea typeface="Verdana"/>
                <a:cs typeface="Verdana"/>
                <a:sym typeface="Verdana"/>
              </a:defRPr>
            </a:pPr>
            <a:r>
              <a:t> Take and summarize the order </a:t>
            </a:r>
          </a:p>
          <a:p>
            <a:pPr algn="l" defTabSz="450215">
              <a:lnSpc>
                <a:spcPts val="2400"/>
              </a:lnSpc>
              <a:buSzPct val="70000"/>
              <a:buBlip>
                <a:blip r:embed="rId2"/>
              </a:buBlip>
              <a:tabLst>
                <a:tab pos="457200" algn="l"/>
              </a:tabLst>
              <a:defRPr sz="1600">
                <a:latin typeface="Verdana"/>
                <a:ea typeface="Verdana"/>
                <a:cs typeface="Verdana"/>
                <a:sym typeface="Verdana"/>
              </a:defRPr>
            </a:pPr>
            <a:r>
              <a:t> Bring the order to the table</a:t>
            </a:r>
          </a:p>
          <a:p>
            <a:pPr algn="l" defTabSz="450215">
              <a:lnSpc>
                <a:spcPts val="2400"/>
              </a:lnSpc>
              <a:buSzPct val="70000"/>
              <a:buBlip>
                <a:blip r:embed="rId2"/>
              </a:buBlip>
              <a:tabLst>
                <a:tab pos="457200" algn="l"/>
              </a:tabLst>
              <a:defRPr sz="1600">
                <a:latin typeface="Verdana"/>
                <a:ea typeface="Verdana"/>
                <a:cs typeface="Verdana"/>
                <a:sym typeface="Verdana"/>
              </a:defRPr>
            </a:pPr>
            <a:r>
              <a:t> Evaluate guests’ satisfaction</a:t>
            </a:r>
          </a:p>
        </p:txBody>
      </p:sp>
      <p:sp>
        <p:nvSpPr>
          <p:cNvPr id="41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418" name="64colornewobjectives.png" descr="64colornewobjectives.png"/>
          <p:cNvPicPr>
            <a:picLocks noChangeAspect="1"/>
          </p:cNvPicPr>
          <p:nvPr/>
        </p:nvPicPr>
        <p:blipFill>
          <a:blip r:embed="rId3">
            <a:extLst/>
          </a:blip>
          <a:stretch>
            <a:fillRect/>
          </a:stretch>
        </p:blipFill>
        <p:spPr>
          <a:xfrm>
            <a:off x="787400" y="723900"/>
            <a:ext cx="685800" cy="685800"/>
          </a:xfrm>
          <a:prstGeom prst="rect">
            <a:avLst/>
          </a:prstGeom>
          <a:ln w="12700">
            <a:miter lim="400000"/>
          </a:ln>
        </p:spPr>
      </p:pic>
      <p:pic>
        <p:nvPicPr>
          <p:cNvPr id="419" name="Logo.pdf" descr="Logo.pdf"/>
          <p:cNvPicPr>
            <a:picLocks noChangeAspect="1"/>
          </p:cNvPicPr>
          <p:nvPr/>
        </p:nvPicPr>
        <p:blipFill>
          <a:blip r:embed="rId4">
            <a:extLst/>
          </a:blip>
          <a:stretch>
            <a:fillRect/>
          </a:stretch>
        </p:blipFill>
        <p:spPr>
          <a:xfrm>
            <a:off x="10582347" y="721699"/>
            <a:ext cx="1554187" cy="689867"/>
          </a:xfrm>
          <a:prstGeom prst="rect">
            <a:avLst/>
          </a:prstGeom>
          <a:ln w="12700">
            <a:miter lim="400000"/>
          </a:ln>
        </p:spPr>
      </p:pic>
      <p:sp>
        <p:nvSpPr>
          <p:cNvPr id="420"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sp>
        <p:nvSpPr>
          <p:cNvPr id="135" name="Step 1"/>
          <p:cNvSpPr txBox="1"/>
          <p:nvPr/>
        </p:nvSpPr>
        <p:spPr>
          <a:xfrm>
            <a:off x="4911850" y="1153769"/>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5E5E5E"/>
                </a:solidFill>
              </a:defRPr>
            </a:lvl1pPr>
          </a:lstStyle>
          <a:p>
            <a:r>
              <a:t>Step 1</a:t>
            </a:r>
          </a:p>
        </p:txBody>
      </p:sp>
      <p:sp>
        <p:nvSpPr>
          <p:cNvPr id="136" name="Line"/>
          <p:cNvSpPr/>
          <p:nvPr/>
        </p:nvSpPr>
        <p:spPr>
          <a:xfrm flipH="1" flipV="1">
            <a:off x="4908547" y="1625300"/>
            <a:ext cx="6451814" cy="3"/>
          </a:xfrm>
          <a:prstGeom prst="line">
            <a:avLst/>
          </a:prstGeom>
          <a:ln w="25400">
            <a:solidFill>
              <a:srgbClr val="5E5E5E"/>
            </a:solidFill>
            <a:miter lim="400000"/>
          </a:ln>
        </p:spPr>
        <p:txBody>
          <a:bodyPr lIns="45718" tIns="45718" rIns="45718" bIns="45718"/>
          <a:lstStyle/>
          <a:p>
            <a:endParaRPr/>
          </a:p>
        </p:txBody>
      </p:sp>
      <p:sp>
        <p:nvSpPr>
          <p:cNvPr id="137" name="Being knowledgeable about menu items"/>
          <p:cNvSpPr txBox="1"/>
          <p:nvPr/>
        </p:nvSpPr>
        <p:spPr>
          <a:xfrm>
            <a:off x="6236563" y="1629080"/>
            <a:ext cx="511637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6ECB43"/>
                </a:solidFill>
                <a:latin typeface="Anivers"/>
                <a:ea typeface="Anivers"/>
                <a:cs typeface="Anivers"/>
                <a:sym typeface="Anivers"/>
              </a:defRPr>
            </a:lvl1pPr>
          </a:lstStyle>
          <a:p>
            <a:r>
              <a:t>Being knowledgeable about menu items</a:t>
            </a:r>
          </a:p>
        </p:txBody>
      </p:sp>
      <p:sp>
        <p:nvSpPr>
          <p:cNvPr id="138" name="Step 2"/>
          <p:cNvSpPr txBox="1"/>
          <p:nvPr/>
        </p:nvSpPr>
        <p:spPr>
          <a:xfrm>
            <a:off x="4911850" y="2550479"/>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5E5E5E"/>
                </a:solidFill>
              </a:defRPr>
            </a:lvl1pPr>
          </a:lstStyle>
          <a:p>
            <a:r>
              <a:t>Step 2</a:t>
            </a:r>
          </a:p>
        </p:txBody>
      </p:sp>
      <p:sp>
        <p:nvSpPr>
          <p:cNvPr id="139" name="Step 3"/>
          <p:cNvSpPr txBox="1"/>
          <p:nvPr/>
        </p:nvSpPr>
        <p:spPr>
          <a:xfrm>
            <a:off x="4911850" y="3923257"/>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5E5E5E"/>
                </a:solidFill>
              </a:defRPr>
            </a:lvl1pPr>
          </a:lstStyle>
          <a:p>
            <a:r>
              <a:t>Step 3</a:t>
            </a:r>
          </a:p>
        </p:txBody>
      </p:sp>
      <p:sp>
        <p:nvSpPr>
          <p:cNvPr id="140" name="Step 4"/>
          <p:cNvSpPr txBox="1"/>
          <p:nvPr/>
        </p:nvSpPr>
        <p:spPr>
          <a:xfrm>
            <a:off x="4911850" y="5296794"/>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5E5E5E"/>
                </a:solidFill>
              </a:defRPr>
            </a:lvl1pPr>
          </a:lstStyle>
          <a:p>
            <a:r>
              <a:t>Step 4</a:t>
            </a:r>
          </a:p>
        </p:txBody>
      </p:sp>
      <p:sp>
        <p:nvSpPr>
          <p:cNvPr id="141" name="Line"/>
          <p:cNvSpPr/>
          <p:nvPr/>
        </p:nvSpPr>
        <p:spPr>
          <a:xfrm flipH="1" flipV="1">
            <a:off x="4908547" y="2979697"/>
            <a:ext cx="6451814" cy="3"/>
          </a:xfrm>
          <a:prstGeom prst="line">
            <a:avLst/>
          </a:prstGeom>
          <a:ln w="25400">
            <a:solidFill>
              <a:srgbClr val="5E5E5E"/>
            </a:solidFill>
            <a:miter lim="400000"/>
          </a:ln>
        </p:spPr>
        <p:txBody>
          <a:bodyPr lIns="45718" tIns="45718" rIns="45718" bIns="45718"/>
          <a:lstStyle/>
          <a:p>
            <a:endParaRPr/>
          </a:p>
        </p:txBody>
      </p:sp>
      <p:sp>
        <p:nvSpPr>
          <p:cNvPr id="142" name="Line"/>
          <p:cNvSpPr/>
          <p:nvPr/>
        </p:nvSpPr>
        <p:spPr>
          <a:xfrm flipH="1" flipV="1">
            <a:off x="4908547" y="4404350"/>
            <a:ext cx="6451814" cy="4"/>
          </a:xfrm>
          <a:prstGeom prst="line">
            <a:avLst/>
          </a:prstGeom>
          <a:ln w="25400">
            <a:solidFill>
              <a:srgbClr val="5E5E5E"/>
            </a:solidFill>
            <a:miter lim="400000"/>
          </a:ln>
        </p:spPr>
        <p:txBody>
          <a:bodyPr lIns="45718" tIns="45718" rIns="45718" bIns="45718"/>
          <a:lstStyle/>
          <a:p>
            <a:endParaRPr/>
          </a:p>
        </p:txBody>
      </p:sp>
      <p:sp>
        <p:nvSpPr>
          <p:cNvPr id="143" name="Line"/>
          <p:cNvSpPr/>
          <p:nvPr/>
        </p:nvSpPr>
        <p:spPr>
          <a:xfrm flipH="1" flipV="1">
            <a:off x="4908547" y="5829001"/>
            <a:ext cx="6451814" cy="4"/>
          </a:xfrm>
          <a:prstGeom prst="line">
            <a:avLst/>
          </a:prstGeom>
          <a:ln w="25400">
            <a:solidFill>
              <a:srgbClr val="5E5E5E"/>
            </a:solidFill>
            <a:miter lim="400000"/>
          </a:ln>
        </p:spPr>
        <p:txBody>
          <a:bodyPr lIns="45718" tIns="45718" rIns="45718" bIns="45718"/>
          <a:lstStyle/>
          <a:p>
            <a:endParaRPr/>
          </a:p>
        </p:txBody>
      </p:sp>
      <p:sp>
        <p:nvSpPr>
          <p:cNvPr id="144" name="Explaining the cooking method"/>
          <p:cNvSpPr txBox="1"/>
          <p:nvPr/>
        </p:nvSpPr>
        <p:spPr>
          <a:xfrm>
            <a:off x="7357565" y="4391650"/>
            <a:ext cx="399196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6ECB43"/>
                </a:solidFill>
                <a:latin typeface="Anivers"/>
                <a:ea typeface="Anivers"/>
                <a:cs typeface="Anivers"/>
                <a:sym typeface="Anivers"/>
              </a:defRPr>
            </a:lvl1pPr>
          </a:lstStyle>
          <a:p>
            <a:r>
              <a:t>Explaining the cooking method</a:t>
            </a:r>
          </a:p>
        </p:txBody>
      </p:sp>
      <p:sp>
        <p:nvSpPr>
          <p:cNvPr id="145" name="Step 5"/>
          <p:cNvSpPr txBox="1"/>
          <p:nvPr/>
        </p:nvSpPr>
        <p:spPr>
          <a:xfrm>
            <a:off x="4911850" y="6721446"/>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5E5E5E"/>
                </a:solidFill>
              </a:defRPr>
            </a:lvl1pPr>
          </a:lstStyle>
          <a:p>
            <a:r>
              <a:t>Step 5</a:t>
            </a:r>
          </a:p>
        </p:txBody>
      </p:sp>
      <p:sp>
        <p:nvSpPr>
          <p:cNvPr id="146" name="Line"/>
          <p:cNvSpPr/>
          <p:nvPr/>
        </p:nvSpPr>
        <p:spPr>
          <a:xfrm flipH="1" flipV="1">
            <a:off x="4908547" y="7253653"/>
            <a:ext cx="6451814" cy="4"/>
          </a:xfrm>
          <a:prstGeom prst="line">
            <a:avLst/>
          </a:prstGeom>
          <a:ln w="25400">
            <a:solidFill>
              <a:srgbClr val="5E5E5E"/>
            </a:solidFill>
            <a:miter lim="400000"/>
          </a:ln>
        </p:spPr>
        <p:txBody>
          <a:bodyPr lIns="45718" tIns="45718" rIns="45718" bIns="45718"/>
          <a:lstStyle/>
          <a:p>
            <a:endParaRPr/>
          </a:p>
        </p:txBody>
      </p:sp>
      <p:sp>
        <p:nvSpPr>
          <p:cNvPr id="147" name="Being able to compare organoleptic properties"/>
          <p:cNvSpPr txBox="1"/>
          <p:nvPr/>
        </p:nvSpPr>
        <p:spPr>
          <a:xfrm>
            <a:off x="5413654" y="7248287"/>
            <a:ext cx="59493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6ECB43"/>
                </a:solidFill>
                <a:latin typeface="Anivers"/>
                <a:ea typeface="Anivers"/>
                <a:cs typeface="Anivers"/>
                <a:sym typeface="Anivers"/>
              </a:defRPr>
            </a:lvl1pPr>
          </a:lstStyle>
          <a:p>
            <a:r>
              <a:t>Being able to compare organoleptic properties </a:t>
            </a:r>
          </a:p>
        </p:txBody>
      </p:sp>
      <p:sp>
        <p:nvSpPr>
          <p:cNvPr id="148" name="Making relative clauses"/>
          <p:cNvSpPr txBox="1"/>
          <p:nvPr/>
        </p:nvSpPr>
        <p:spPr>
          <a:xfrm>
            <a:off x="8317786" y="5816301"/>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6ECB43"/>
                </a:solidFill>
                <a:latin typeface="Anivers"/>
                <a:ea typeface="Anivers"/>
                <a:cs typeface="Anivers"/>
                <a:sym typeface="Anivers"/>
              </a:defRPr>
            </a:lvl1pPr>
          </a:lstStyle>
          <a:p>
            <a:r>
              <a:t>Making relative clauses</a:t>
            </a:r>
          </a:p>
        </p:txBody>
      </p:sp>
      <p:sp>
        <p:nvSpPr>
          <p:cNvPr id="149" name="Explaining the preparation method"/>
          <p:cNvSpPr txBox="1"/>
          <p:nvPr/>
        </p:nvSpPr>
        <p:spPr>
          <a:xfrm>
            <a:off x="6899908" y="2984965"/>
            <a:ext cx="445008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6ECB43"/>
                </a:solidFill>
                <a:latin typeface="Anivers"/>
                <a:ea typeface="Anivers"/>
                <a:cs typeface="Anivers"/>
                <a:sym typeface="Anivers"/>
              </a:defRPr>
            </a:lvl1pPr>
          </a:lstStyle>
          <a:p>
            <a:r>
              <a:t>Explaining the preparation method</a:t>
            </a:r>
          </a:p>
        </p:txBody>
      </p:sp>
      <p:pic>
        <p:nvPicPr>
          <p:cNvPr id="150" name="Logo.pdf" descr="Logo.pdf"/>
          <p:cNvPicPr>
            <a:picLocks noChangeAspect="1"/>
          </p:cNvPicPr>
          <p:nvPr/>
        </p:nvPicPr>
        <p:blipFill>
          <a:blip r:embed="rId2">
            <a:extLst/>
          </a:blip>
          <a:stretch>
            <a:fillRect/>
          </a:stretch>
        </p:blipFill>
        <p:spPr>
          <a:xfrm>
            <a:off x="10582347" y="721699"/>
            <a:ext cx="1554187" cy="689867"/>
          </a:xfrm>
          <a:prstGeom prst="rect">
            <a:avLst/>
          </a:prstGeom>
          <a:ln w="12700">
            <a:miter lim="400000"/>
          </a:ln>
        </p:spPr>
      </p:pic>
      <p:sp>
        <p:nvSpPr>
          <p:cNvPr id="151"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154" name="64colorlistenstudy.png" descr="64colorlistenstudy.png"/>
          <p:cNvPicPr>
            <a:picLocks noChangeAspect="1"/>
          </p:cNvPicPr>
          <p:nvPr/>
        </p:nvPicPr>
        <p:blipFill>
          <a:blip r:embed="rId4">
            <a:extLst/>
          </a:blip>
          <a:stretch>
            <a:fillRect/>
          </a:stretch>
        </p:blipFill>
        <p:spPr>
          <a:xfrm>
            <a:off x="791549" y="721699"/>
            <a:ext cx="689771" cy="689771"/>
          </a:xfrm>
          <a:prstGeom prst="rect">
            <a:avLst/>
          </a:prstGeom>
          <a:ln w="12700">
            <a:miter lim="400000"/>
          </a:ln>
        </p:spPr>
      </p:pic>
      <p:pic>
        <p:nvPicPr>
          <p:cNvPr id="155" name="Logo.pdf" descr="Logo.pdf"/>
          <p:cNvPicPr>
            <a:picLocks noChangeAspect="1"/>
          </p:cNvPicPr>
          <p:nvPr/>
        </p:nvPicPr>
        <p:blipFill>
          <a:blip r:embed="rId5">
            <a:extLst/>
          </a:blip>
          <a:stretch>
            <a:fillRect/>
          </a:stretch>
        </p:blipFill>
        <p:spPr>
          <a:xfrm>
            <a:off x="10582347" y="721699"/>
            <a:ext cx="1554187" cy="689867"/>
          </a:xfrm>
          <a:prstGeom prst="rect">
            <a:avLst/>
          </a:prstGeom>
          <a:ln w="12700">
            <a:miter lim="400000"/>
          </a:ln>
        </p:spPr>
      </p:pic>
      <p:sp>
        <p:nvSpPr>
          <p:cNvPr id="156" name="Listening - AT THE RESTAURANT  Are you ready to order?"/>
          <p:cNvSpPr txBox="1"/>
          <p:nvPr/>
        </p:nvSpPr>
        <p:spPr>
          <a:xfrm>
            <a:off x="2768623" y="901484"/>
            <a:ext cx="5957139"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i="1">
                <a:solidFill>
                  <a:srgbClr val="4A1600"/>
                </a:solidFill>
                <a:latin typeface="Verdana"/>
                <a:ea typeface="Verdana"/>
                <a:cs typeface="Verdana"/>
                <a:sym typeface="Verdana"/>
              </a:defRPr>
            </a:pPr>
            <a:r>
              <a:t>Listening - </a:t>
            </a:r>
            <a:r>
              <a:rPr i="0">
                <a:solidFill>
                  <a:srgbClr val="000000"/>
                </a:solidFill>
              </a:rPr>
              <a:t>AT THE RESTAURANT</a:t>
            </a:r>
            <a:r>
              <a:t>		</a:t>
            </a:r>
            <a:r>
              <a:rPr>
                <a:solidFill>
                  <a:srgbClr val="E32400"/>
                </a:solidFill>
              </a:rPr>
              <a:t>Are you ready to order?</a:t>
            </a:r>
          </a:p>
        </p:txBody>
      </p:sp>
      <p:graphicFrame>
        <p:nvGraphicFramePr>
          <p:cNvPr id="157" name="Table"/>
          <p:cNvGraphicFramePr/>
          <p:nvPr/>
        </p:nvGraphicFramePr>
        <p:xfrm>
          <a:off x="1578669" y="1740268"/>
          <a:ext cx="9847465" cy="6862221"/>
        </p:xfrm>
        <a:graphic>
          <a:graphicData uri="http://schemas.openxmlformats.org/drawingml/2006/table">
            <a:tbl>
              <a:tblPr bandRow="1">
                <a:tableStyleId>{4C3C2611-4C71-4FC5-86AE-919BDF0F9419}</a:tableStyleId>
              </a:tblPr>
              <a:tblGrid>
                <a:gridCol w="2611080"/>
                <a:gridCol w="7236381"/>
              </a:tblGrid>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Are you ready to order?</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(female)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Yes, I'd like the Waldorf salad as a starter please.</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and to follow, madam?</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(female)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I'm not sure, what do you recommend?</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The sole meunière is very good and very popular.</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(female)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I'll have that then.</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And for you Sir?</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I'll have the steak please.</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How would you like your steak — rare, medium or well done?</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Medium</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Would you like something to drink?</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Could we have a bottle of rosé and some water please?</a:t>
                      </a:r>
                    </a:p>
                  </a:txBody>
                  <a:tcPr marL="63500" marR="63500" marT="63500" marB="63500" horzOverflow="overflow">
                    <a:solidFill>
                      <a:srgbClr val="EFEDE6"/>
                    </a:solidFill>
                  </a:tcPr>
                </a:tc>
              </a:tr>
              <a:tr h="441429">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still or sparkling?</a:t>
                      </a:r>
                    </a:p>
                  </a:txBody>
                  <a:tcPr marL="63500" marR="63500" marT="63500" marB="63500" horzOverflow="overflow">
                    <a:noFill/>
                  </a:tcPr>
                </a:tc>
              </a:tr>
              <a:tr h="441429">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400">
                          <a:solidFill>
                            <a:srgbClr val="606060"/>
                          </a:solidFill>
                          <a:latin typeface="Verdana"/>
                          <a:ea typeface="Verdana"/>
                          <a:cs typeface="Verdana"/>
                          <a:sym typeface="Verdana"/>
                        </a:rPr>
                        <a:t>CLIENT (female)</a:t>
                      </a:r>
                    </a:p>
                  </a:txBody>
                  <a:tcPr marL="63500" marR="63500" marT="63500" marB="63500" horzOverflow="overflow">
                    <a:solidFill>
                      <a:srgbClr val="EFEDE6"/>
                    </a:solidFill>
                  </a:tcPr>
                </a:tc>
                <a:tc>
                  <a:txBody>
                    <a:bodyPr/>
                    <a:lstStyle/>
                    <a:p>
                      <a:pPr algn="l" defTabSz="450215">
                        <a:lnSpc>
                          <a:spcPts val="2400"/>
                        </a:lnSpc>
                        <a:defRPr sz="1800"/>
                      </a:pPr>
                      <a:r>
                        <a:rPr sz="1400">
                          <a:solidFill>
                            <a:srgbClr val="606060"/>
                          </a:solidFill>
                          <a:latin typeface="Verdana"/>
                          <a:ea typeface="Verdana"/>
                          <a:cs typeface="Verdana"/>
                          <a:sym typeface="Verdana"/>
                        </a:rPr>
                        <a:t>Sparkling</a:t>
                      </a:r>
                    </a:p>
                  </a:txBody>
                  <a:tcPr marL="63500" marR="63500" marT="63500" marB="63500" horzOverflow="overflow">
                    <a:solidFill>
                      <a:srgbClr val="EFEDE6"/>
                    </a:solidFill>
                  </a:tcPr>
                </a:tc>
              </a:tr>
              <a:tr h="682208">
                <a:tc>
                  <a:txBody>
                    <a:bodyPr/>
                    <a:lstStyle/>
                    <a:p>
                      <a:pPr algn="l" defTabSz="359999">
                        <a:lnSpc>
                          <a:spcPts val="2000"/>
                        </a:lnSpc>
                        <a:spcBef>
                          <a:spcPts val="500"/>
                        </a:spcBef>
                        <a:defRPr sz="1800"/>
                      </a:pPr>
                      <a:r>
                        <a:rPr sz="1400">
                          <a:solidFill>
                            <a:srgbClr val="62151F"/>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400">
                          <a:solidFill>
                            <a:srgbClr val="62151F"/>
                          </a:solidFill>
                          <a:latin typeface="Verdana"/>
                          <a:ea typeface="Verdana"/>
                          <a:cs typeface="Verdana"/>
                          <a:sym typeface="Verdana"/>
                        </a:rPr>
                        <a:t>So that's the Waldorf salad and the sole meunière, medium steak, a bottle of rosé and a bottle of sparkling mineral water.</a:t>
                      </a:r>
                    </a:p>
                  </a:txBody>
                  <a:tcPr marL="63500" marR="63500" marT="63500" marB="63500" horzOverflow="overflow">
                    <a:noFill/>
                  </a:tcPr>
                </a:tc>
              </a:tr>
            </a:tbl>
          </a:graphicData>
        </a:graphic>
      </p:graphicFrame>
      <p:pic>
        <p:nvPicPr>
          <p:cNvPr id="158" name="ENA007 - 1 - Are you ready to order_.wav" descr="ENA007 - 1 - Are you ready to order_.wav"/>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1557605" y="737802"/>
            <a:ext cx="571501" cy="571501"/>
          </a:xfrm>
          <a:prstGeom prst="rect">
            <a:avLst/>
          </a:prstGeom>
          <a:ln w="12700">
            <a:miter lim="400000"/>
          </a:ln>
        </p:spPr>
      </p:pic>
      <p:sp>
        <p:nvSpPr>
          <p:cNvPr id="159"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085333" fill="hold"/>
                                        <p:tgtEl>
                                          <p:spTgt spid="15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5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162" name="Table"/>
          <p:cNvGraphicFramePr/>
          <p:nvPr/>
        </p:nvGraphicFramePr>
        <p:xfrm>
          <a:off x="2275969" y="1690859"/>
          <a:ext cx="8452861" cy="1550275"/>
        </p:xfrm>
        <a:graphic>
          <a:graphicData uri="http://schemas.openxmlformats.org/drawingml/2006/table">
            <a:tbl>
              <a:tblPr>
                <a:tableStyleId>{4C3C2611-4C71-4FC5-86AE-919BDF0F9419}</a:tableStyleId>
              </a:tblPr>
              <a:tblGrid>
                <a:gridCol w="322848"/>
                <a:gridCol w="2494772"/>
                <a:gridCol w="322848"/>
                <a:gridCol w="2494772"/>
                <a:gridCol w="322848"/>
                <a:gridCol w="2494772"/>
              </a:tblGrid>
              <a:tr h="387568">
                <a:tc>
                  <a:txBody>
                    <a:bodyPr/>
                    <a:lstStyle/>
                    <a:p>
                      <a:pPr algn="l" defTabSz="450215">
                        <a:lnSpc>
                          <a:spcPts val="2400"/>
                        </a:lnSpc>
                        <a:defRPr sz="1800"/>
                      </a:pPr>
                      <a:r>
                        <a:rPr sz="1600">
                          <a:solidFill>
                            <a:srgbClr val="444444"/>
                          </a:solidFill>
                          <a:latin typeface="Verdana"/>
                          <a:ea typeface="Verdana"/>
                          <a:cs typeface="Verdana"/>
                          <a:sym typeface="Verdana"/>
                        </a:rPr>
                        <a:t>a</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0215">
                        <a:lnSpc>
                          <a:spcPts val="2400"/>
                        </a:lnSpc>
                        <a:defRPr sz="1800"/>
                      </a:pPr>
                      <a:r>
                        <a:rPr sz="1600">
                          <a:solidFill>
                            <a:srgbClr val="444444"/>
                          </a:solidFill>
                          <a:latin typeface="Verdana"/>
                          <a:ea typeface="Verdana"/>
                          <a:cs typeface="Verdana"/>
                          <a:sym typeface="Verdana"/>
                        </a:rPr>
                        <a:t>do you recommend</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as a starter please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i</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I’ll have </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r h="387568">
                <a:tc>
                  <a:txBody>
                    <a:bodyPr/>
                    <a:lstStyle/>
                    <a:p>
                      <a:pPr algn="l" defTabSz="457200">
                        <a:defRPr sz="1800"/>
                      </a:pPr>
                      <a:r>
                        <a:rPr sz="1600">
                          <a:solidFill>
                            <a:srgbClr val="444444"/>
                          </a:solidFill>
                          <a:latin typeface="Verdana"/>
                          <a:ea typeface="Verdana"/>
                          <a:cs typeface="Verdana"/>
                          <a:sym typeface="Verdana"/>
                        </a:rPr>
                        <a:t>b</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Would you like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f</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to follow</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j</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I’ll have that</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r h="387568">
                <a:tc>
                  <a:txBody>
                    <a:bodyPr/>
                    <a:lstStyle/>
                    <a:p>
                      <a:pPr algn="l" defTabSz="457200">
                        <a:defRPr sz="1800"/>
                      </a:pPr>
                      <a:r>
                        <a:rPr sz="1600">
                          <a:solidFill>
                            <a:srgbClr val="444444"/>
                          </a:solidFill>
                          <a:latin typeface="Verdana"/>
                          <a:ea typeface="Verdana"/>
                          <a:cs typeface="Verdana"/>
                          <a:sym typeface="Verdana"/>
                        </a:rPr>
                        <a:t>c</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So that’s</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g</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How would you like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k</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Are you ready to order</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r h="387568">
                <a:tc>
                  <a:txBody>
                    <a:bodyPr/>
                    <a:lstStyle/>
                    <a:p>
                      <a:pPr algn="l" defTabSz="457200">
                        <a:defRPr sz="1800"/>
                      </a:pPr>
                      <a:r>
                        <a:rPr sz="1600">
                          <a:solidFill>
                            <a:srgbClr val="444444"/>
                          </a:solidFill>
                          <a:latin typeface="Verdana"/>
                          <a:ea typeface="Verdana"/>
                          <a:cs typeface="Verdana"/>
                          <a:sym typeface="Verdana"/>
                        </a:rPr>
                        <a:t>d</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Still or sparkling</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h</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rare, medium rare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l</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well done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bl>
          </a:graphicData>
        </a:graphic>
      </p:graphicFrame>
      <p:pic>
        <p:nvPicPr>
          <p:cNvPr id="163" name="64colorexo.png" descr="64colorexo.png"/>
          <p:cNvPicPr>
            <a:picLocks noChangeAspect="1"/>
          </p:cNvPicPr>
          <p:nvPr/>
        </p:nvPicPr>
        <p:blipFill>
          <a:blip r:embed="rId2">
            <a:extLst/>
          </a:blip>
          <a:stretch>
            <a:fillRect/>
          </a:stretch>
        </p:blipFill>
        <p:spPr>
          <a:xfrm>
            <a:off x="-2476500" y="2286000"/>
            <a:ext cx="360000" cy="360000"/>
          </a:xfrm>
          <a:prstGeom prst="rect">
            <a:avLst/>
          </a:prstGeom>
          <a:ln w="12700">
            <a:miter lim="400000"/>
          </a:ln>
        </p:spPr>
      </p:pic>
      <p:sp>
        <p:nvSpPr>
          <p:cNvPr id="164" name="Waiter:  1      ?…"/>
          <p:cNvSpPr txBox="1"/>
          <p:nvPr/>
        </p:nvSpPr>
        <p:spPr>
          <a:xfrm>
            <a:off x="2629780" y="3858914"/>
            <a:ext cx="7554550" cy="454303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450215">
              <a:lnSpc>
                <a:spcPts val="1400"/>
              </a:lnSpc>
              <a:spcBef>
                <a:spcPts val="700"/>
              </a:spcBef>
              <a:defRPr sz="1200">
                <a:latin typeface="Verdana"/>
                <a:ea typeface="Verdana"/>
                <a:cs typeface="Verdana"/>
                <a:sym typeface="Verdana"/>
              </a:defRPr>
            </a:pPr>
            <a:r>
              <a:t>Waiter: 	1</a:t>
            </a:r>
            <a:r>
              <a:rPr u="sng"/>
              <a:t>					</a:t>
            </a:r>
            <a:r>
              <a:t> ?</a:t>
            </a:r>
          </a:p>
          <a:p>
            <a:pPr algn="l" defTabSz="450215">
              <a:lnSpc>
                <a:spcPts val="1400"/>
              </a:lnSpc>
              <a:spcBef>
                <a:spcPts val="700"/>
              </a:spcBef>
              <a:defRPr sz="1200">
                <a:latin typeface="Verdana"/>
                <a:ea typeface="Verdana"/>
                <a:cs typeface="Verdana"/>
                <a:sym typeface="Verdana"/>
              </a:defRPr>
            </a:pPr>
            <a:r>
              <a:t>Client 1: Yes, I'd like the Waldorf salad 2</a:t>
            </a:r>
            <a:r>
              <a:rPr u="sng"/>
              <a:t>					</a:t>
            </a:r>
            <a:r>
              <a:t>.</a:t>
            </a:r>
          </a:p>
          <a:p>
            <a:pPr algn="l" defTabSz="450215">
              <a:lnSpc>
                <a:spcPts val="1400"/>
              </a:lnSpc>
              <a:spcBef>
                <a:spcPts val="700"/>
              </a:spcBef>
              <a:defRPr sz="1200">
                <a:latin typeface="Verdana"/>
                <a:ea typeface="Verdana"/>
                <a:cs typeface="Verdana"/>
                <a:sym typeface="Verdana"/>
              </a:defRPr>
            </a:pPr>
            <a:r>
              <a:t>Waiter:  	And 3</a:t>
            </a:r>
            <a:r>
              <a:rPr u="sng"/>
              <a:t>					</a:t>
            </a:r>
            <a:r>
              <a:t>, madam?</a:t>
            </a:r>
          </a:p>
          <a:p>
            <a:pPr algn="l" defTabSz="450215">
              <a:lnSpc>
                <a:spcPts val="1400"/>
              </a:lnSpc>
              <a:spcBef>
                <a:spcPts val="700"/>
              </a:spcBef>
              <a:defRPr sz="1200">
                <a:latin typeface="Verdana"/>
                <a:ea typeface="Verdana"/>
                <a:cs typeface="Verdana"/>
                <a:sym typeface="Verdana"/>
              </a:defRPr>
            </a:pPr>
            <a:r>
              <a:t>Client 1: I'm not sure, what 4</a:t>
            </a:r>
            <a:r>
              <a:rPr u="sng"/>
              <a:t>					</a:t>
            </a:r>
            <a:r>
              <a:t>?</a:t>
            </a:r>
          </a:p>
          <a:p>
            <a:pPr algn="l" defTabSz="450215">
              <a:lnSpc>
                <a:spcPts val="1400"/>
              </a:lnSpc>
              <a:spcBef>
                <a:spcPts val="700"/>
              </a:spcBef>
              <a:defRPr sz="1200">
                <a:latin typeface="Verdana"/>
                <a:ea typeface="Verdana"/>
                <a:cs typeface="Verdana"/>
                <a:sym typeface="Verdana"/>
              </a:defRPr>
            </a:pPr>
            <a:r>
              <a:t>Waiter: 	The sole meunière is very good and very popular.</a:t>
            </a:r>
          </a:p>
          <a:p>
            <a:pPr algn="l" defTabSz="450215">
              <a:lnSpc>
                <a:spcPts val="1400"/>
              </a:lnSpc>
              <a:spcBef>
                <a:spcPts val="700"/>
              </a:spcBef>
              <a:defRPr sz="1200">
                <a:latin typeface="Verdana"/>
                <a:ea typeface="Verdana"/>
                <a:cs typeface="Verdana"/>
                <a:sym typeface="Verdana"/>
              </a:defRPr>
            </a:pPr>
            <a:r>
              <a:t>Client: 	5</a:t>
            </a:r>
            <a:r>
              <a:rPr u="sng"/>
              <a:t>					</a:t>
            </a:r>
            <a:r>
              <a:t> then!</a:t>
            </a:r>
          </a:p>
          <a:p>
            <a:pPr algn="l" defTabSz="450215">
              <a:lnSpc>
                <a:spcPts val="1400"/>
              </a:lnSpc>
              <a:spcBef>
                <a:spcPts val="700"/>
              </a:spcBef>
              <a:defRPr sz="1200">
                <a:latin typeface="Verdana"/>
                <a:ea typeface="Verdana"/>
                <a:cs typeface="Verdana"/>
                <a:sym typeface="Verdana"/>
              </a:defRPr>
            </a:pPr>
            <a:r>
              <a:t>Waiter: 	And for you, sir?</a:t>
            </a:r>
          </a:p>
          <a:p>
            <a:pPr algn="l" defTabSz="450215">
              <a:lnSpc>
                <a:spcPts val="1400"/>
              </a:lnSpc>
              <a:spcBef>
                <a:spcPts val="700"/>
              </a:spcBef>
              <a:defRPr sz="1200">
                <a:latin typeface="Verdana"/>
                <a:ea typeface="Verdana"/>
                <a:cs typeface="Verdana"/>
                <a:sym typeface="Verdana"/>
              </a:defRPr>
            </a:pPr>
            <a:r>
              <a:t>Client 2: 6</a:t>
            </a:r>
            <a:r>
              <a:rPr u="sng"/>
              <a:t>					</a:t>
            </a:r>
            <a:r>
              <a:t> the steak please.</a:t>
            </a:r>
          </a:p>
          <a:p>
            <a:pPr algn="l" defTabSz="450215">
              <a:lnSpc>
                <a:spcPts val="1400"/>
              </a:lnSpc>
              <a:spcBef>
                <a:spcPts val="700"/>
              </a:spcBef>
              <a:defRPr sz="1200">
                <a:latin typeface="Verdana"/>
                <a:ea typeface="Verdana"/>
                <a:cs typeface="Verdana"/>
                <a:sym typeface="Verdana"/>
              </a:defRPr>
            </a:pPr>
            <a:r>
              <a:t>Waiter: 	7</a:t>
            </a:r>
            <a:r>
              <a:rPr u="sng"/>
              <a:t>					</a:t>
            </a:r>
            <a:r>
              <a:t> your steak —</a:t>
            </a:r>
          </a:p>
          <a:p>
            <a:pPr algn="l" defTabSz="450215">
              <a:lnSpc>
                <a:spcPts val="1400"/>
              </a:lnSpc>
              <a:spcBef>
                <a:spcPts val="700"/>
              </a:spcBef>
              <a:defRPr sz="1200">
                <a:latin typeface="Verdana"/>
                <a:ea typeface="Verdana"/>
                <a:cs typeface="Verdana"/>
                <a:sym typeface="Verdana"/>
              </a:defRPr>
            </a:pPr>
            <a:r>
              <a:t>		8</a:t>
            </a:r>
            <a:r>
              <a:rPr u="sng"/>
              <a:t>					</a:t>
            </a:r>
            <a:r>
              <a:t>or  9</a:t>
            </a:r>
            <a:r>
              <a:rPr u="sng"/>
              <a:t>					?</a:t>
            </a:r>
          </a:p>
          <a:p>
            <a:pPr algn="l" defTabSz="450215">
              <a:lnSpc>
                <a:spcPts val="1400"/>
              </a:lnSpc>
              <a:spcBef>
                <a:spcPts val="700"/>
              </a:spcBef>
              <a:defRPr sz="1200">
                <a:latin typeface="Verdana"/>
                <a:ea typeface="Verdana"/>
                <a:cs typeface="Verdana"/>
                <a:sym typeface="Verdana"/>
              </a:defRPr>
            </a:pPr>
            <a:r>
              <a:t>Client 2: medium.</a:t>
            </a:r>
          </a:p>
          <a:p>
            <a:pPr algn="l" defTabSz="450215">
              <a:lnSpc>
                <a:spcPts val="1400"/>
              </a:lnSpc>
              <a:spcBef>
                <a:spcPts val="700"/>
              </a:spcBef>
              <a:defRPr sz="1200">
                <a:latin typeface="Verdana"/>
                <a:ea typeface="Verdana"/>
                <a:cs typeface="Verdana"/>
                <a:sym typeface="Verdana"/>
              </a:defRPr>
            </a:pPr>
            <a:r>
              <a:t>Waiter: 	10</a:t>
            </a:r>
            <a:r>
              <a:rPr u="sng"/>
              <a:t>					</a:t>
            </a:r>
            <a:r>
              <a:t> something to drink?</a:t>
            </a:r>
          </a:p>
          <a:p>
            <a:pPr algn="l" defTabSz="450215">
              <a:lnSpc>
                <a:spcPts val="1400"/>
              </a:lnSpc>
              <a:spcBef>
                <a:spcPts val="700"/>
              </a:spcBef>
              <a:defRPr sz="1200">
                <a:latin typeface="Verdana"/>
                <a:ea typeface="Verdana"/>
                <a:cs typeface="Verdana"/>
                <a:sym typeface="Verdana"/>
              </a:defRPr>
            </a:pPr>
            <a:r>
              <a:t>Client 2: Could we have a bottle of rosé and some water please?</a:t>
            </a:r>
          </a:p>
          <a:p>
            <a:pPr algn="l" defTabSz="450215">
              <a:lnSpc>
                <a:spcPts val="1400"/>
              </a:lnSpc>
              <a:spcBef>
                <a:spcPts val="700"/>
              </a:spcBef>
              <a:defRPr sz="1200">
                <a:latin typeface="Verdana"/>
                <a:ea typeface="Verdana"/>
                <a:cs typeface="Verdana"/>
                <a:sym typeface="Verdana"/>
              </a:defRPr>
            </a:pPr>
            <a:r>
              <a:t>Waiter: 	11</a:t>
            </a:r>
            <a:r>
              <a:rPr u="sng"/>
              <a:t>					</a:t>
            </a:r>
            <a:r>
              <a:t>?</a:t>
            </a:r>
            <a:endParaRPr u="sng"/>
          </a:p>
          <a:p>
            <a:pPr algn="l" defTabSz="450215">
              <a:lnSpc>
                <a:spcPts val="1400"/>
              </a:lnSpc>
              <a:spcBef>
                <a:spcPts val="700"/>
              </a:spcBef>
              <a:defRPr sz="1200">
                <a:latin typeface="Verdana"/>
                <a:ea typeface="Verdana"/>
                <a:cs typeface="Verdana"/>
                <a:sym typeface="Verdana"/>
              </a:defRPr>
            </a:pPr>
            <a:r>
              <a:t>Client 1: Sparkling please.</a:t>
            </a:r>
          </a:p>
          <a:p>
            <a:pPr algn="l" defTabSz="450215">
              <a:lnSpc>
                <a:spcPts val="1400"/>
              </a:lnSpc>
              <a:spcBef>
                <a:spcPts val="700"/>
              </a:spcBef>
              <a:defRPr sz="1200">
                <a:latin typeface="Verdana"/>
                <a:ea typeface="Verdana"/>
                <a:cs typeface="Verdana"/>
                <a:sym typeface="Verdana"/>
              </a:defRPr>
            </a:pPr>
            <a:r>
              <a:t>Waiter: 	12</a:t>
            </a:r>
            <a:r>
              <a:rPr u="sng"/>
              <a:t>					</a:t>
            </a:r>
            <a:r>
              <a:t> the Waldorf salad and the sole meunière, </a:t>
            </a:r>
          </a:p>
          <a:p>
            <a:pPr algn="l" defTabSz="450215">
              <a:lnSpc>
                <a:spcPts val="1400"/>
              </a:lnSpc>
              <a:spcBef>
                <a:spcPts val="700"/>
              </a:spcBef>
              <a:defRPr sz="1200">
                <a:latin typeface="Verdana"/>
                <a:ea typeface="Verdana"/>
                <a:cs typeface="Verdana"/>
                <a:sym typeface="Verdana"/>
              </a:defRPr>
            </a:pPr>
            <a:r>
              <a:t>		medium steak, a bottle of rosé and a bottle of sparkling mineral water.</a:t>
            </a:r>
          </a:p>
        </p:txBody>
      </p:sp>
      <p:pic>
        <p:nvPicPr>
          <p:cNvPr id="165"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pic>
        <p:nvPicPr>
          <p:cNvPr id="166"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167" name="Test your memory and your comprehension:…"/>
          <p:cNvSpPr txBox="1"/>
          <p:nvPr/>
        </p:nvSpPr>
        <p:spPr>
          <a:xfrm>
            <a:off x="1461222" y="733109"/>
            <a:ext cx="6131981" cy="6673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300"/>
              </a:lnSpc>
              <a:defRPr sz="1500" b="1">
                <a:solidFill>
                  <a:srgbClr val="B69D91"/>
                </a:solidFill>
                <a:latin typeface="Verdana"/>
                <a:ea typeface="Verdana"/>
                <a:cs typeface="Verdana"/>
                <a:sym typeface="Verdana"/>
              </a:defRPr>
            </a:pPr>
            <a:r>
              <a:t>Test your memory and your comprehension: </a:t>
            </a:r>
          </a:p>
          <a:p>
            <a:pPr algn="l" defTabSz="450215">
              <a:lnSpc>
                <a:spcPts val="2300"/>
              </a:lnSpc>
              <a:defRPr sz="1500" b="1">
                <a:solidFill>
                  <a:srgbClr val="B69D91"/>
                </a:solidFill>
                <a:latin typeface="Verdana"/>
                <a:ea typeface="Verdana"/>
                <a:cs typeface="Verdana"/>
                <a:sym typeface="Verdana"/>
              </a:defRPr>
            </a:pPr>
            <a:r>
              <a:t>Fill in the blanks with the correct words from the boxes.</a:t>
            </a:r>
          </a:p>
        </p:txBody>
      </p:sp>
      <p:sp>
        <p:nvSpPr>
          <p:cNvPr id="168"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pic>
        <p:nvPicPr>
          <p:cNvPr id="171" name="64colorlistenstudy.png" descr="64colorlistenstudy.png"/>
          <p:cNvPicPr>
            <a:picLocks noChangeAspect="1"/>
          </p:cNvPicPr>
          <p:nvPr/>
        </p:nvPicPr>
        <p:blipFill>
          <a:blip r:embed="rId4">
            <a:extLst/>
          </a:blip>
          <a:stretch>
            <a:fillRect/>
          </a:stretch>
        </p:blipFill>
        <p:spPr>
          <a:xfrm>
            <a:off x="791549" y="721699"/>
            <a:ext cx="689771" cy="689771"/>
          </a:xfrm>
          <a:prstGeom prst="rect">
            <a:avLst/>
          </a:prstGeom>
          <a:ln w="12700">
            <a:miter lim="400000"/>
          </a:ln>
        </p:spPr>
      </p:pic>
      <p:sp>
        <p:nvSpPr>
          <p:cNvPr id="172" name="Listening - AT THE BAR  What can I get you?"/>
          <p:cNvSpPr txBox="1"/>
          <p:nvPr/>
        </p:nvSpPr>
        <p:spPr>
          <a:xfrm>
            <a:off x="2763974" y="901484"/>
            <a:ext cx="4899634" cy="330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 i="1">
                <a:solidFill>
                  <a:srgbClr val="4A1600"/>
                </a:solidFill>
                <a:latin typeface="Verdana"/>
                <a:ea typeface="Verdana"/>
                <a:cs typeface="Verdana"/>
                <a:sym typeface="Verdana"/>
              </a:defRPr>
            </a:pPr>
            <a:r>
              <a:t>Listening - </a:t>
            </a:r>
            <a:r>
              <a:rPr i="0">
                <a:solidFill>
                  <a:srgbClr val="000000"/>
                </a:solidFill>
              </a:rPr>
              <a:t>AT THE BAR</a:t>
            </a:r>
            <a:r>
              <a:t>		</a:t>
            </a:r>
            <a:r>
              <a:rPr>
                <a:solidFill>
                  <a:srgbClr val="E32400"/>
                </a:solidFill>
              </a:rPr>
              <a:t>What can I get you?</a:t>
            </a:r>
          </a:p>
        </p:txBody>
      </p:sp>
      <p:graphicFrame>
        <p:nvGraphicFramePr>
          <p:cNvPr id="173" name="Table"/>
          <p:cNvGraphicFramePr/>
          <p:nvPr/>
        </p:nvGraphicFramePr>
        <p:xfrm>
          <a:off x="1576113" y="2171700"/>
          <a:ext cx="9649374" cy="3937100"/>
        </p:xfrm>
        <a:graphic>
          <a:graphicData uri="http://schemas.openxmlformats.org/drawingml/2006/table">
            <a:tbl>
              <a:tblPr bandRow="1">
                <a:tableStyleId>{4C3C2611-4C71-4FC5-86AE-919BDF0F9419}</a:tableStyleId>
              </a:tblPr>
              <a:tblGrid>
                <a:gridCol w="2687305"/>
                <a:gridCol w="6962065"/>
              </a:tblGrid>
              <a:tr h="455874">
                <a:tc>
                  <a:txBody>
                    <a:bodyPr/>
                    <a:lstStyle/>
                    <a:p>
                      <a:pPr algn="l" defTabSz="359999">
                        <a:lnSpc>
                          <a:spcPts val="2000"/>
                        </a:lnSpc>
                        <a:spcBef>
                          <a:spcPts val="500"/>
                        </a:spcBef>
                        <a:defRPr sz="1800"/>
                      </a:pPr>
                      <a:r>
                        <a:rPr sz="1600">
                          <a:solidFill>
                            <a:srgbClr val="583400"/>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600">
                          <a:solidFill>
                            <a:srgbClr val="62151F"/>
                          </a:solidFill>
                          <a:latin typeface="Verdana"/>
                          <a:ea typeface="Verdana"/>
                          <a:cs typeface="Verdana"/>
                          <a:sym typeface="Verdana"/>
                        </a:rPr>
                        <a:t>Good evening, sir, what can I get you?</a:t>
                      </a:r>
                    </a:p>
                  </a:txBody>
                  <a:tcPr marL="63500" marR="63500" marT="63500" marB="63500" horzOverflow="overflow">
                    <a:noFill/>
                  </a:tcPr>
                </a:tc>
              </a:tr>
              <a:tr h="704533">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606060"/>
                          </a:solidFill>
                          <a:latin typeface="Verdana"/>
                          <a:ea typeface="Verdana"/>
                          <a:cs typeface="Verdana"/>
                          <a:sym typeface="Verdana"/>
                        </a:rPr>
                        <a:t>CLIENT</a:t>
                      </a:r>
                    </a:p>
                  </a:txBody>
                  <a:tcPr marL="63500" marR="63500" marT="63500" marB="63500" horzOverflow="overflow">
                    <a:solidFill>
                      <a:srgbClr val="EFEDE6"/>
                    </a:solidFill>
                  </a:tcPr>
                </a:tc>
                <a:tc>
                  <a:txBody>
                    <a:bodyPr/>
                    <a:lstStyle/>
                    <a:p>
                      <a:pPr algn="l" defTabSz="450215">
                        <a:lnSpc>
                          <a:spcPts val="2400"/>
                        </a:lnSpc>
                        <a:defRPr sz="1800"/>
                      </a:pPr>
                      <a:r>
                        <a:rPr sz="1600">
                          <a:solidFill>
                            <a:srgbClr val="606060"/>
                          </a:solidFill>
                          <a:latin typeface="Verdana"/>
                          <a:ea typeface="Verdana"/>
                          <a:cs typeface="Verdana"/>
                          <a:sym typeface="Verdana"/>
                        </a:rPr>
                        <a:t>Let's see, a small beer, a small vodka and orange, and a coke, please.</a:t>
                      </a:r>
                    </a:p>
                  </a:txBody>
                  <a:tcPr marL="63500" marR="63500" marT="63500" marB="63500" horzOverflow="overflow">
                    <a:solidFill>
                      <a:srgbClr val="EFEDE6"/>
                    </a:solidFill>
                  </a:tcPr>
                </a:tc>
              </a:tr>
              <a:tr h="704533">
                <a:tc>
                  <a:txBody>
                    <a:bodyPr/>
                    <a:lstStyle/>
                    <a:p>
                      <a:pPr algn="l" defTabSz="359999">
                        <a:lnSpc>
                          <a:spcPts val="2000"/>
                        </a:lnSpc>
                        <a:spcBef>
                          <a:spcPts val="500"/>
                        </a:spcBef>
                        <a:defRPr sz="1800"/>
                      </a:pPr>
                      <a:r>
                        <a:rPr sz="1600">
                          <a:solidFill>
                            <a:srgbClr val="583400"/>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600">
                          <a:solidFill>
                            <a:srgbClr val="62151F"/>
                          </a:solidFill>
                          <a:latin typeface="Verdana"/>
                          <a:ea typeface="Verdana"/>
                          <a:cs typeface="Verdana"/>
                          <a:sym typeface="Verdana"/>
                        </a:rPr>
                        <a:t>Small beer, vodka and orange, and a coke. Would you like ice and lemon in the vodka?</a:t>
                      </a:r>
                    </a:p>
                  </a:txBody>
                  <a:tcPr marL="63500" marR="63500" marT="63500" marB="63500" horzOverflow="overflow">
                    <a:noFill/>
                  </a:tcPr>
                </a:tc>
              </a:tr>
              <a:tr h="455874">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606060"/>
                          </a:solidFill>
                          <a:latin typeface="Verdana"/>
                          <a:ea typeface="Verdana"/>
                          <a:cs typeface="Verdana"/>
                          <a:sym typeface="Verdana"/>
                        </a:rPr>
                        <a:t>CLIENT</a:t>
                      </a:r>
                    </a:p>
                  </a:txBody>
                  <a:tcPr marL="63500" marR="63500" marT="63500" marB="63500" horzOverflow="overflow">
                    <a:solidFill>
                      <a:srgbClr val="EFEDE6"/>
                    </a:solidFill>
                  </a:tcPr>
                </a:tc>
                <a:tc>
                  <a:txBody>
                    <a:bodyPr/>
                    <a:lstStyle/>
                    <a:p>
                      <a:pPr algn="l" defTabSz="450215">
                        <a:lnSpc>
                          <a:spcPts val="2400"/>
                        </a:lnSpc>
                        <a:defRPr sz="1800"/>
                      </a:pPr>
                      <a:r>
                        <a:rPr sz="1600">
                          <a:solidFill>
                            <a:srgbClr val="606060"/>
                          </a:solidFill>
                          <a:latin typeface="Verdana"/>
                          <a:ea typeface="Verdana"/>
                          <a:cs typeface="Verdana"/>
                          <a:sym typeface="Verdana"/>
                        </a:rPr>
                        <a:t>Just some ice, please. Is the beer draught or bottled? </a:t>
                      </a:r>
                    </a:p>
                  </a:txBody>
                  <a:tcPr marL="63500" marR="63500" marT="63500" marB="63500" horzOverflow="overflow">
                    <a:solidFill>
                      <a:srgbClr val="EFEDE6"/>
                    </a:solidFill>
                  </a:tcPr>
                </a:tc>
              </a:tr>
              <a:tr h="455874">
                <a:tc>
                  <a:txBody>
                    <a:bodyPr/>
                    <a:lstStyle/>
                    <a:p>
                      <a:pPr algn="l" defTabSz="359999">
                        <a:lnSpc>
                          <a:spcPts val="2000"/>
                        </a:lnSpc>
                        <a:spcBef>
                          <a:spcPts val="500"/>
                        </a:spcBef>
                        <a:defRPr sz="1800"/>
                      </a:pPr>
                      <a:r>
                        <a:rPr sz="1600">
                          <a:solidFill>
                            <a:srgbClr val="583400"/>
                          </a:solidFill>
                          <a:latin typeface="Verdana"/>
                          <a:ea typeface="Verdana"/>
                          <a:cs typeface="Verdana"/>
                          <a:sym typeface="Verdana"/>
                        </a:rPr>
                        <a:t>WAITER</a:t>
                      </a:r>
                    </a:p>
                  </a:txBody>
                  <a:tcPr marL="63500" marR="63500" marT="63500" marB="63500" horzOverflow="overflow">
                    <a:noFill/>
                  </a:tcPr>
                </a:tc>
                <a:tc>
                  <a:txBody>
                    <a:bodyPr/>
                    <a:lstStyle/>
                    <a:p>
                      <a:pPr algn="l" defTabSz="450215">
                        <a:lnSpc>
                          <a:spcPts val="2400"/>
                        </a:lnSpc>
                        <a:defRPr sz="1800"/>
                      </a:pPr>
                      <a:r>
                        <a:rPr sz="1600">
                          <a:solidFill>
                            <a:srgbClr val="5A1C00"/>
                          </a:solidFill>
                          <a:latin typeface="Verdana"/>
                          <a:ea typeface="Verdana"/>
                          <a:cs typeface="Verdana"/>
                          <a:sym typeface="Verdana"/>
                        </a:rPr>
                        <a:t>Both, sir, we have large and small bottles, and we have it on draught too.</a:t>
                      </a:r>
                    </a:p>
                  </a:txBody>
                  <a:tcPr marL="63500" marR="63500" marT="63500" marB="63500" horzOverflow="overflow">
                    <a:noFill/>
                  </a:tcPr>
                </a:tc>
              </a:tr>
              <a:tr h="704533">
                <a:tc>
                  <a:txBody>
                    <a:bodyPr/>
                    <a:lstStyle/>
                    <a:p>
                      <a:pPr algn="l" defTabSz="359999">
                        <a:lnSpc>
                          <a:spcPts val="2000"/>
                        </a:lnSpc>
                        <a:spcBef>
                          <a:spcPts val="5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1600">
                          <a:solidFill>
                            <a:srgbClr val="606060"/>
                          </a:solidFill>
                          <a:latin typeface="Verdana"/>
                          <a:ea typeface="Verdana"/>
                          <a:cs typeface="Verdana"/>
                          <a:sym typeface="Verdana"/>
                        </a:rPr>
                        <a:t>CLIENT</a:t>
                      </a:r>
                    </a:p>
                  </a:txBody>
                  <a:tcPr marL="63500" marR="63500" marT="63500" marB="63500" horzOverflow="overflow">
                    <a:solidFill>
                      <a:srgbClr val="EFEDE6"/>
                    </a:solidFill>
                  </a:tcPr>
                </a:tc>
                <a:tc>
                  <a:txBody>
                    <a:bodyPr/>
                    <a:lstStyle/>
                    <a:p>
                      <a:pPr algn="l" defTabSz="450215">
                        <a:lnSpc>
                          <a:spcPts val="2400"/>
                        </a:lnSpc>
                        <a:defRPr sz="1800"/>
                      </a:pPr>
                      <a:r>
                        <a:rPr sz="1600">
                          <a:solidFill>
                            <a:srgbClr val="5E5E5E"/>
                          </a:solidFill>
                          <a:latin typeface="Verdana"/>
                          <a:ea typeface="Verdana"/>
                          <a:cs typeface="Verdana"/>
                          <a:sym typeface="Verdana"/>
                        </a:rPr>
                        <a:t>OK, I’ll have a large bottled beer then.</a:t>
                      </a:r>
                    </a:p>
                  </a:txBody>
                  <a:tcPr marL="63500" marR="63500" marT="63500" marB="63500" horzOverflow="overflow">
                    <a:solidFill>
                      <a:srgbClr val="EFEDE6"/>
                    </a:solidFill>
                  </a:tcPr>
                </a:tc>
              </a:tr>
            </a:tbl>
          </a:graphicData>
        </a:graphic>
      </p:graphicFrame>
      <p:pic>
        <p:nvPicPr>
          <p:cNvPr id="174" name="Logo.pdf" descr="Logo.pdf"/>
          <p:cNvPicPr>
            <a:picLocks noChangeAspect="1"/>
          </p:cNvPicPr>
          <p:nvPr/>
        </p:nvPicPr>
        <p:blipFill>
          <a:blip r:embed="rId5">
            <a:extLst/>
          </a:blip>
          <a:stretch>
            <a:fillRect/>
          </a:stretch>
        </p:blipFill>
        <p:spPr>
          <a:xfrm>
            <a:off x="10582347" y="721699"/>
            <a:ext cx="1554187" cy="689867"/>
          </a:xfrm>
          <a:prstGeom prst="rect">
            <a:avLst/>
          </a:prstGeom>
          <a:ln w="12700">
            <a:miter lim="400000"/>
          </a:ln>
        </p:spPr>
      </p:pic>
      <p:pic>
        <p:nvPicPr>
          <p:cNvPr id="175" name="ENA007 - 2 - What can I get you_.wav" descr="ENA007 - 2 - What can I get you_.wav"/>
          <p:cNvPicPr>
            <a:picLocks/>
          </p:cNvPicPr>
          <p:nvPr>
            <a:audioFile r:link="rId2"/>
            <p:extLst>
              <p:ext uri="{DAA4B4D4-6D71-4841-9C94-3DE7FCFB9230}">
                <p14:media xmlns:p14="http://schemas.microsoft.com/office/powerpoint/2010/main" r:embed="rId1"/>
              </p:ext>
            </p:extLst>
          </p:nvPr>
        </p:nvPicPr>
        <p:blipFill>
          <a:blip r:embed="rId6">
            <a:extLst/>
          </a:blip>
          <a:stretch>
            <a:fillRect/>
          </a:stretch>
        </p:blipFill>
        <p:spPr>
          <a:xfrm>
            <a:off x="1570826" y="728498"/>
            <a:ext cx="571501" cy="571501"/>
          </a:xfrm>
          <a:prstGeom prst="rect">
            <a:avLst/>
          </a:prstGeom>
          <a:ln w="12700">
            <a:miter lim="400000"/>
          </a:ln>
        </p:spPr>
      </p:pic>
      <p:sp>
        <p:nvSpPr>
          <p:cNvPr id="176"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28000" fill="hold"/>
                                        <p:tgtEl>
                                          <p:spTgt spid="17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cTn>
                <p:tgtEl>
                  <p:spTgt spid="17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179" name="Table"/>
          <p:cNvGraphicFramePr/>
          <p:nvPr/>
        </p:nvGraphicFramePr>
        <p:xfrm>
          <a:off x="2289611" y="1894500"/>
          <a:ext cx="8425578" cy="876303"/>
        </p:xfrm>
        <a:graphic>
          <a:graphicData uri="http://schemas.openxmlformats.org/drawingml/2006/table">
            <a:tbl>
              <a:tblPr>
                <a:tableStyleId>{4C3C2611-4C71-4FC5-86AE-919BDF0F9419}</a:tableStyleId>
              </a:tblPr>
              <a:tblGrid>
                <a:gridCol w="319325"/>
                <a:gridCol w="2489200"/>
                <a:gridCol w="319325"/>
                <a:gridCol w="2489200"/>
                <a:gridCol w="319325"/>
                <a:gridCol w="2489200"/>
              </a:tblGrid>
              <a:tr h="292100">
                <a:tc>
                  <a:txBody>
                    <a:bodyPr/>
                    <a:lstStyle/>
                    <a:p>
                      <a:pPr algn="l" defTabSz="450215">
                        <a:lnSpc>
                          <a:spcPts val="2400"/>
                        </a:lnSpc>
                        <a:defRPr sz="1800"/>
                      </a:pPr>
                      <a:r>
                        <a:rPr sz="1600">
                          <a:solidFill>
                            <a:srgbClr val="444444"/>
                          </a:solidFill>
                          <a:latin typeface="Verdana"/>
                          <a:ea typeface="Verdana"/>
                          <a:cs typeface="Verdana"/>
                          <a:sym typeface="Verdana"/>
                        </a:rPr>
                        <a:t>a</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0215">
                        <a:lnSpc>
                          <a:spcPts val="2400"/>
                        </a:lnSpc>
                        <a:defRPr sz="1800"/>
                      </a:pPr>
                      <a:r>
                        <a:rPr sz="1600">
                          <a:solidFill>
                            <a:srgbClr val="444444"/>
                          </a:solidFill>
                          <a:latin typeface="Verdana"/>
                          <a:ea typeface="Verdana"/>
                          <a:cs typeface="Verdana"/>
                          <a:sym typeface="Verdana"/>
                        </a:rPr>
                        <a:t>Let's see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d</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large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g</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I’ll have </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r h="292100">
                <a:tc>
                  <a:txBody>
                    <a:bodyPr/>
                    <a:lstStyle/>
                    <a:p>
                      <a:pPr algn="l" defTabSz="457200">
                        <a:defRPr sz="1800"/>
                      </a:pPr>
                      <a:r>
                        <a:rPr sz="1600">
                          <a:solidFill>
                            <a:srgbClr val="444444"/>
                          </a:solidFill>
                          <a:latin typeface="Verdana"/>
                          <a:ea typeface="Verdana"/>
                          <a:cs typeface="Verdana"/>
                          <a:sym typeface="Verdana"/>
                        </a:rPr>
                        <a:t>b</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Would you like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e</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draught</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h</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bottled</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r h="292100">
                <a:tc>
                  <a:txBody>
                    <a:bodyPr/>
                    <a:lstStyle/>
                    <a:p>
                      <a:pPr algn="l" defTabSz="450215">
                        <a:lnSpc>
                          <a:spcPts val="2400"/>
                        </a:lnSpc>
                        <a:defRPr sz="1800"/>
                      </a:pPr>
                      <a:r>
                        <a:rPr sz="1600">
                          <a:solidFill>
                            <a:srgbClr val="444444"/>
                          </a:solidFill>
                          <a:latin typeface="Verdana"/>
                          <a:ea typeface="Verdana"/>
                          <a:cs typeface="Verdana"/>
                          <a:sym typeface="Verdana"/>
                        </a:rPr>
                        <a:t>c</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0215">
                        <a:lnSpc>
                          <a:spcPts val="2400"/>
                        </a:lnSpc>
                        <a:defRPr sz="1800"/>
                      </a:pPr>
                      <a:r>
                        <a:rPr sz="1600">
                          <a:solidFill>
                            <a:srgbClr val="444444"/>
                          </a:solidFill>
                          <a:latin typeface="Verdana"/>
                          <a:ea typeface="Verdana"/>
                          <a:cs typeface="Verdana"/>
                          <a:sym typeface="Verdana"/>
                        </a:rPr>
                        <a:t>on draught</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f</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small</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i</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c>
                  <a:txBody>
                    <a:bodyPr/>
                    <a:lstStyle/>
                    <a:p>
                      <a:pPr algn="l" defTabSz="457200">
                        <a:defRPr sz="1800"/>
                      </a:pPr>
                      <a:r>
                        <a:rPr sz="1600">
                          <a:solidFill>
                            <a:srgbClr val="444444"/>
                          </a:solidFill>
                          <a:latin typeface="Verdana"/>
                          <a:ea typeface="Verdana"/>
                          <a:cs typeface="Verdana"/>
                          <a:sym typeface="Verdana"/>
                        </a:rPr>
                        <a:t>what can I get you?</a:t>
                      </a:r>
                    </a:p>
                  </a:txBody>
                  <a:tcPr marL="63500" marR="63500" marT="63500" marB="63500" horzOverflow="overflow">
                    <a:lnL w="12700">
                      <a:solidFill>
                        <a:srgbClr val="B69D91"/>
                      </a:solidFill>
                      <a:miter lim="400000"/>
                    </a:lnL>
                    <a:lnR w="12700">
                      <a:solidFill>
                        <a:srgbClr val="B69D91"/>
                      </a:solidFill>
                      <a:miter lim="400000"/>
                    </a:lnR>
                    <a:lnT w="12700">
                      <a:solidFill>
                        <a:srgbClr val="B69D91"/>
                      </a:solidFill>
                      <a:miter lim="400000"/>
                    </a:lnT>
                    <a:lnB w="12700">
                      <a:solidFill>
                        <a:srgbClr val="B69D91"/>
                      </a:solidFill>
                      <a:miter lim="400000"/>
                    </a:lnB>
                    <a:noFill/>
                  </a:tcPr>
                </a:tc>
              </a:tr>
            </a:tbl>
          </a:graphicData>
        </a:graphic>
      </p:graphicFrame>
      <p:pic>
        <p:nvPicPr>
          <p:cNvPr id="180" name="64colorexo.png" descr="64colorexo.png"/>
          <p:cNvPicPr>
            <a:picLocks noChangeAspect="1"/>
          </p:cNvPicPr>
          <p:nvPr/>
        </p:nvPicPr>
        <p:blipFill>
          <a:blip r:embed="rId2">
            <a:extLst/>
          </a:blip>
          <a:stretch>
            <a:fillRect/>
          </a:stretch>
        </p:blipFill>
        <p:spPr>
          <a:xfrm>
            <a:off x="-2476500" y="2286000"/>
            <a:ext cx="360000" cy="360000"/>
          </a:xfrm>
          <a:prstGeom prst="rect">
            <a:avLst/>
          </a:prstGeom>
          <a:ln w="12700">
            <a:miter lim="400000"/>
          </a:ln>
        </p:spPr>
      </p:pic>
      <p:sp>
        <p:nvSpPr>
          <p:cNvPr id="181" name="Bartender:  Good evening, sir, 1…"/>
          <p:cNvSpPr txBox="1"/>
          <p:nvPr/>
        </p:nvSpPr>
        <p:spPr>
          <a:xfrm>
            <a:off x="2180540" y="3429848"/>
            <a:ext cx="8643720" cy="353770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400"/>
              </a:lnSpc>
              <a:spcBef>
                <a:spcPts val="700"/>
              </a:spcBef>
              <a:defRPr sz="1600">
                <a:latin typeface="Verdana"/>
                <a:ea typeface="Verdana"/>
                <a:cs typeface="Verdana"/>
                <a:sym typeface="Verdana"/>
              </a:defRPr>
            </a:pPr>
            <a:r>
              <a:t>Bartender: 	Good evening, sir, 1</a:t>
            </a:r>
            <a:r>
              <a:rPr u="sng"/>
              <a:t>									</a:t>
            </a:r>
          </a:p>
          <a:p>
            <a:pPr algn="l" defTabSz="450215">
              <a:lnSpc>
                <a:spcPts val="2400"/>
              </a:lnSpc>
              <a:spcBef>
                <a:spcPts val="700"/>
              </a:spcBef>
              <a:defRPr sz="1600">
                <a:latin typeface="Verdana"/>
                <a:ea typeface="Verdana"/>
                <a:cs typeface="Verdana"/>
                <a:sym typeface="Verdana"/>
              </a:defRPr>
            </a:pPr>
            <a:r>
              <a:t>Client: 	2</a:t>
            </a:r>
            <a:r>
              <a:rPr u="sng"/>
              <a:t>					</a:t>
            </a:r>
            <a:r>
              <a:t>, a small beer, a small vodka and orange, and </a:t>
            </a:r>
          </a:p>
          <a:p>
            <a:pPr algn="l" defTabSz="450215">
              <a:lnSpc>
                <a:spcPts val="2400"/>
              </a:lnSpc>
              <a:spcBef>
                <a:spcPts val="700"/>
              </a:spcBef>
              <a:defRPr sz="1600">
                <a:latin typeface="Verdana"/>
                <a:ea typeface="Verdana"/>
                <a:cs typeface="Verdana"/>
                <a:sym typeface="Verdana"/>
              </a:defRPr>
            </a:pPr>
            <a:r>
              <a:t>		a coke, please.</a:t>
            </a:r>
          </a:p>
          <a:p>
            <a:pPr algn="l" defTabSz="450215">
              <a:lnSpc>
                <a:spcPts val="2400"/>
              </a:lnSpc>
              <a:spcBef>
                <a:spcPts val="700"/>
              </a:spcBef>
              <a:defRPr sz="1600">
                <a:latin typeface="Verdana"/>
                <a:ea typeface="Verdana"/>
                <a:cs typeface="Verdana"/>
                <a:sym typeface="Verdana"/>
              </a:defRPr>
            </a:pPr>
            <a:r>
              <a:t>Bartender: 	Small beer, vodka and orange, and a coke. 3</a:t>
            </a:r>
            <a:r>
              <a:rPr u="sng"/>
              <a:t>					</a:t>
            </a:r>
            <a:r>
              <a:t>ice </a:t>
            </a:r>
          </a:p>
          <a:p>
            <a:pPr algn="l" defTabSz="450215">
              <a:lnSpc>
                <a:spcPts val="2400"/>
              </a:lnSpc>
              <a:spcBef>
                <a:spcPts val="700"/>
              </a:spcBef>
              <a:defRPr sz="1600">
                <a:latin typeface="Verdana"/>
                <a:ea typeface="Verdana"/>
                <a:cs typeface="Verdana"/>
                <a:sym typeface="Verdana"/>
              </a:defRPr>
            </a:pPr>
            <a:r>
              <a:t>		and lemon in the vodka?</a:t>
            </a:r>
          </a:p>
          <a:p>
            <a:pPr algn="l" defTabSz="450215">
              <a:lnSpc>
                <a:spcPts val="2400"/>
              </a:lnSpc>
              <a:spcBef>
                <a:spcPts val="700"/>
              </a:spcBef>
              <a:defRPr sz="1600">
                <a:latin typeface="Verdana"/>
                <a:ea typeface="Verdana"/>
                <a:cs typeface="Verdana"/>
                <a:sym typeface="Verdana"/>
              </a:defRPr>
            </a:pPr>
            <a:r>
              <a:t>Client: 	Just some ice, please. Is the beer 4</a:t>
            </a:r>
            <a:r>
              <a:rPr u="sng"/>
              <a:t>			</a:t>
            </a:r>
            <a:r>
              <a:t> or 5</a:t>
            </a:r>
            <a:r>
              <a:rPr u="sng"/>
              <a:t>			</a:t>
            </a:r>
            <a:r>
              <a:t>? </a:t>
            </a:r>
          </a:p>
          <a:p>
            <a:pPr algn="l" defTabSz="450215">
              <a:lnSpc>
                <a:spcPts val="2400"/>
              </a:lnSpc>
              <a:spcBef>
                <a:spcPts val="700"/>
              </a:spcBef>
              <a:defRPr sz="1600">
                <a:latin typeface="Verdana"/>
                <a:ea typeface="Verdana"/>
                <a:cs typeface="Verdana"/>
                <a:sym typeface="Verdana"/>
              </a:defRPr>
            </a:pPr>
            <a:r>
              <a:t>Bartender: 	Both, sir, we have 6</a:t>
            </a:r>
            <a:r>
              <a:rPr u="sng"/>
              <a:t>				</a:t>
            </a:r>
            <a:r>
              <a:t> and 7</a:t>
            </a:r>
            <a:r>
              <a:rPr u="sng"/>
              <a:t>				</a:t>
            </a:r>
            <a:r>
              <a:t> bottles, </a:t>
            </a:r>
          </a:p>
          <a:p>
            <a:pPr algn="l" defTabSz="450215">
              <a:lnSpc>
                <a:spcPts val="2400"/>
              </a:lnSpc>
              <a:spcBef>
                <a:spcPts val="700"/>
              </a:spcBef>
              <a:defRPr sz="1600">
                <a:latin typeface="Verdana"/>
                <a:ea typeface="Verdana"/>
                <a:cs typeface="Verdana"/>
                <a:sym typeface="Verdana"/>
              </a:defRPr>
            </a:pPr>
            <a:r>
              <a:t>		and we have it 8</a:t>
            </a:r>
            <a:r>
              <a:rPr u="sng"/>
              <a:t>					</a:t>
            </a:r>
            <a:r>
              <a:t>too.</a:t>
            </a:r>
          </a:p>
          <a:p>
            <a:pPr algn="l" defTabSz="450215">
              <a:lnSpc>
                <a:spcPts val="2400"/>
              </a:lnSpc>
              <a:spcBef>
                <a:spcPts val="700"/>
              </a:spcBef>
              <a:defRPr sz="1600">
                <a:latin typeface="Verdana"/>
                <a:ea typeface="Verdana"/>
                <a:cs typeface="Verdana"/>
                <a:sym typeface="Verdana"/>
              </a:defRPr>
            </a:pPr>
            <a:r>
              <a:t>Client: 	OK, 9</a:t>
            </a:r>
            <a:r>
              <a:rPr u="sng"/>
              <a:t>					</a:t>
            </a:r>
            <a:r>
              <a:t> a large bottled beer then.</a:t>
            </a:r>
          </a:p>
        </p:txBody>
      </p:sp>
      <p:pic>
        <p:nvPicPr>
          <p:cNvPr id="182" name="64colorexo.png" descr="64colorexo.png"/>
          <p:cNvPicPr>
            <a:picLocks noChangeAspect="1"/>
          </p:cNvPicPr>
          <p:nvPr/>
        </p:nvPicPr>
        <p:blipFill>
          <a:blip r:embed="rId2">
            <a:extLst/>
          </a:blip>
          <a:stretch>
            <a:fillRect/>
          </a:stretch>
        </p:blipFill>
        <p:spPr>
          <a:xfrm>
            <a:off x="787400" y="723900"/>
            <a:ext cx="685800" cy="685800"/>
          </a:xfrm>
          <a:prstGeom prst="rect">
            <a:avLst/>
          </a:prstGeom>
          <a:ln w="12700">
            <a:miter lim="400000"/>
          </a:ln>
        </p:spPr>
      </p:pic>
      <p:sp>
        <p:nvSpPr>
          <p:cNvPr id="183" name="Test your memory and your comprehension:…"/>
          <p:cNvSpPr txBox="1"/>
          <p:nvPr/>
        </p:nvSpPr>
        <p:spPr>
          <a:xfrm>
            <a:off x="1450259" y="733109"/>
            <a:ext cx="6131981" cy="66737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algn="l" defTabSz="450215">
              <a:lnSpc>
                <a:spcPts val="2300"/>
              </a:lnSpc>
              <a:defRPr sz="1500" b="1">
                <a:solidFill>
                  <a:srgbClr val="B69D91"/>
                </a:solidFill>
                <a:latin typeface="Verdana"/>
                <a:ea typeface="Verdana"/>
                <a:cs typeface="Verdana"/>
                <a:sym typeface="Verdana"/>
              </a:defRPr>
            </a:pPr>
            <a:r>
              <a:t>Test your memory and your comprehension: </a:t>
            </a:r>
          </a:p>
          <a:p>
            <a:pPr algn="l" defTabSz="450215">
              <a:lnSpc>
                <a:spcPts val="2300"/>
              </a:lnSpc>
              <a:defRPr sz="1500" b="1">
                <a:solidFill>
                  <a:srgbClr val="B69D91"/>
                </a:solidFill>
                <a:latin typeface="Verdana"/>
                <a:ea typeface="Verdana"/>
                <a:cs typeface="Verdana"/>
                <a:sym typeface="Verdana"/>
              </a:defRPr>
            </a:pPr>
            <a:r>
              <a:t>Fill in the blanks with the correct words from the boxes.</a:t>
            </a:r>
          </a:p>
        </p:txBody>
      </p:sp>
      <p:pic>
        <p:nvPicPr>
          <p:cNvPr id="184" name="Logo.pdf" descr="Logo.pdf"/>
          <p:cNvPicPr>
            <a:picLocks noChangeAspect="1"/>
          </p:cNvPicPr>
          <p:nvPr/>
        </p:nvPicPr>
        <p:blipFill>
          <a:blip r:embed="rId3">
            <a:extLst/>
          </a:blip>
          <a:stretch>
            <a:fillRect/>
          </a:stretch>
        </p:blipFill>
        <p:spPr>
          <a:xfrm>
            <a:off x="10582347" y="721699"/>
            <a:ext cx="1554187" cy="689867"/>
          </a:xfrm>
          <a:prstGeom prst="rect">
            <a:avLst/>
          </a:prstGeom>
          <a:ln w="12700">
            <a:miter lim="400000"/>
          </a:ln>
        </p:spPr>
      </p:pic>
      <p:sp>
        <p:nvSpPr>
          <p:cNvPr id="185"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Rectangle"/>
          <p:cNvSpPr/>
          <p:nvPr/>
        </p:nvSpPr>
        <p:spPr>
          <a:xfrm>
            <a:off x="547215" y="406451"/>
            <a:ext cx="11910370" cy="8940698"/>
          </a:xfrm>
          <a:prstGeom prst="rect">
            <a:avLst/>
          </a:prstGeom>
          <a:ln w="63500">
            <a:solidFill>
              <a:srgbClr val="E02400"/>
            </a:solidFill>
            <a:miter lim="400000"/>
          </a:ln>
        </p:spPr>
        <p:txBody>
          <a:bodyPr lIns="50800" tIns="50800" rIns="50800" bIns="50800" anchor="ctr"/>
          <a:lstStyle/>
          <a:p>
            <a:pPr defTabSz="778932">
              <a:defRPr sz="2800">
                <a:solidFill>
                  <a:srgbClr val="FFFFFF"/>
                </a:solidFill>
                <a:latin typeface="Helvetica Neue Medium"/>
                <a:ea typeface="Helvetica Neue Medium"/>
                <a:cs typeface="Helvetica Neue Medium"/>
                <a:sym typeface="Helvetica Neue Medium"/>
              </a:defRPr>
            </a:pPr>
            <a:endParaRPr/>
          </a:p>
        </p:txBody>
      </p:sp>
      <p:graphicFrame>
        <p:nvGraphicFramePr>
          <p:cNvPr id="188" name="Table"/>
          <p:cNvGraphicFramePr/>
          <p:nvPr/>
        </p:nvGraphicFramePr>
        <p:xfrm>
          <a:off x="952500" y="797548"/>
          <a:ext cx="11099800" cy="1909524"/>
        </p:xfrm>
        <a:graphic>
          <a:graphicData uri="http://schemas.openxmlformats.org/drawingml/2006/table">
            <a:tbl>
              <a:tblPr>
                <a:tableStyleId>{4C3C2611-4C71-4FC5-86AE-919BDF0F9419}</a:tableStyleId>
              </a:tblPr>
              <a:tblGrid>
                <a:gridCol w="5549900"/>
                <a:gridCol w="5549900"/>
              </a:tblGrid>
              <a:tr h="1030514">
                <a:tc gridSpan="2">
                  <a:txBody>
                    <a:bodyPr/>
                    <a:lstStyle/>
                    <a:p>
                      <a:pPr defTabSz="914400">
                        <a:defRPr sz="1800"/>
                      </a:pPr>
                      <a:r>
                        <a:rPr sz="4800">
                          <a:solidFill>
                            <a:srgbClr val="653300"/>
                          </a:solidFill>
                          <a:latin typeface="Anivers"/>
                          <a:ea typeface="Anivers"/>
                          <a:cs typeface="Anivers"/>
                          <a:sym typeface="Anivers"/>
                        </a:rPr>
                        <a:t>Taking Restaurant &amp; Bar Orders</a:t>
                      </a:r>
                    </a:p>
                  </a:txBody>
                  <a:tcPr marL="50800" marR="50800" marT="50800" marB="50800" anchor="ctr" horzOverflow="overflow">
                    <a:lnL w="88900">
                      <a:solidFill>
                        <a:srgbClr val="73F394"/>
                      </a:solidFill>
                      <a:miter lim="400000"/>
                    </a:lnL>
                    <a:lnR w="88900">
                      <a:solidFill>
                        <a:srgbClr val="73F394"/>
                      </a:solidFill>
                      <a:miter lim="400000"/>
                    </a:lnR>
                    <a:lnT w="88900">
                      <a:solidFill>
                        <a:srgbClr val="73F394"/>
                      </a:solidFill>
                      <a:miter lim="400000"/>
                    </a:lnT>
                    <a:lnB w="88900">
                      <a:solidFill>
                        <a:srgbClr val="73F394"/>
                      </a:solidFill>
                      <a:miter lim="400000"/>
                    </a:lnB>
                    <a:solidFill>
                      <a:srgbClr val="73F394"/>
                    </a:solidFill>
                  </a:tcPr>
                </a:tc>
                <a:tc hMerge="1">
                  <a:txBody>
                    <a:bodyPr/>
                    <a:lstStyle/>
                    <a:p>
                      <a:endParaRPr lang="fr-FR"/>
                    </a:p>
                  </a:txBody>
                  <a:tcPr/>
                </a:tc>
              </a:tr>
              <a:tr h="879007">
                <a:tc gridSpan="2">
                  <a:txBody>
                    <a:bodyPr/>
                    <a:lstStyle/>
                    <a:p>
                      <a:pPr defTabSz="914400">
                        <a:defRPr sz="1800"/>
                      </a:pPr>
                      <a:r>
                        <a:rPr sz="3800">
                          <a:solidFill>
                            <a:srgbClr val="73F394"/>
                          </a:solidFill>
                          <a:latin typeface="Anivers"/>
                          <a:ea typeface="Anivers"/>
                          <a:cs typeface="Anivers"/>
                          <a:sym typeface="Anivers"/>
                        </a:rPr>
                        <a:t>5 steps to professional F&amp;B order taking</a:t>
                      </a:r>
                    </a:p>
                  </a:txBody>
                  <a:tcPr marL="50800" marR="50800" marT="50800" marB="50800" anchor="ctr" horzOverflow="overflow">
                    <a:lnT w="88900">
                      <a:solidFill>
                        <a:srgbClr val="73F394"/>
                      </a:solidFill>
                      <a:miter lim="400000"/>
                    </a:lnT>
                  </a:tcPr>
                </a:tc>
                <a:tc hMerge="1">
                  <a:txBody>
                    <a:bodyPr/>
                    <a:lstStyle/>
                    <a:p>
                      <a:endParaRPr lang="fr-FR"/>
                    </a:p>
                  </a:txBody>
                  <a:tcPr/>
                </a:tc>
              </a:tr>
            </a:tbl>
          </a:graphicData>
        </a:graphic>
      </p:graphicFrame>
      <p:sp>
        <p:nvSpPr>
          <p:cNvPr id="189" name="Step 1"/>
          <p:cNvSpPr txBox="1"/>
          <p:nvPr/>
        </p:nvSpPr>
        <p:spPr>
          <a:xfrm>
            <a:off x="4911850" y="2690470"/>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0422C"/>
                </a:solidFill>
              </a:defRPr>
            </a:lvl1pPr>
          </a:lstStyle>
          <a:p>
            <a:r>
              <a:t>Step 1</a:t>
            </a:r>
          </a:p>
        </p:txBody>
      </p:sp>
      <p:sp>
        <p:nvSpPr>
          <p:cNvPr id="190" name="Line"/>
          <p:cNvSpPr/>
          <p:nvPr/>
        </p:nvSpPr>
        <p:spPr>
          <a:xfrm flipH="1" flipV="1">
            <a:off x="4908547" y="3162000"/>
            <a:ext cx="6451814" cy="3"/>
          </a:xfrm>
          <a:prstGeom prst="line">
            <a:avLst/>
          </a:prstGeom>
          <a:ln w="25400">
            <a:solidFill>
              <a:srgbClr val="797979"/>
            </a:solidFill>
            <a:miter lim="400000"/>
          </a:ln>
        </p:spPr>
        <p:txBody>
          <a:bodyPr lIns="45718" tIns="45718" rIns="45718" bIns="45718"/>
          <a:lstStyle/>
          <a:p>
            <a:endParaRPr/>
          </a:p>
        </p:txBody>
      </p:sp>
      <p:sp>
        <p:nvSpPr>
          <p:cNvPr id="191" name="Being knowledgeable about menu items"/>
          <p:cNvSpPr txBox="1"/>
          <p:nvPr/>
        </p:nvSpPr>
        <p:spPr>
          <a:xfrm>
            <a:off x="6236563" y="3165779"/>
            <a:ext cx="511637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E0422C"/>
                </a:solidFill>
                <a:latin typeface="Anivers"/>
                <a:ea typeface="Anivers"/>
                <a:cs typeface="Anivers"/>
                <a:sym typeface="Anivers"/>
              </a:defRPr>
            </a:lvl1pPr>
          </a:lstStyle>
          <a:p>
            <a:r>
              <a:t>Being knowledgeable about menu items</a:t>
            </a:r>
          </a:p>
        </p:txBody>
      </p:sp>
      <p:sp>
        <p:nvSpPr>
          <p:cNvPr id="192" name="Step 2"/>
          <p:cNvSpPr txBox="1"/>
          <p:nvPr/>
        </p:nvSpPr>
        <p:spPr>
          <a:xfrm>
            <a:off x="4911850" y="4061779"/>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2</a:t>
            </a:r>
          </a:p>
        </p:txBody>
      </p:sp>
      <p:sp>
        <p:nvSpPr>
          <p:cNvPr id="193" name="Step 3"/>
          <p:cNvSpPr txBox="1"/>
          <p:nvPr/>
        </p:nvSpPr>
        <p:spPr>
          <a:xfrm>
            <a:off x="4911850" y="5472657"/>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3</a:t>
            </a:r>
          </a:p>
        </p:txBody>
      </p:sp>
      <p:sp>
        <p:nvSpPr>
          <p:cNvPr id="194" name="Step 4"/>
          <p:cNvSpPr txBox="1"/>
          <p:nvPr/>
        </p:nvSpPr>
        <p:spPr>
          <a:xfrm>
            <a:off x="4911850" y="6875625"/>
            <a:ext cx="103479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4</a:t>
            </a:r>
          </a:p>
        </p:txBody>
      </p:sp>
      <p:sp>
        <p:nvSpPr>
          <p:cNvPr id="195" name="Line"/>
          <p:cNvSpPr/>
          <p:nvPr/>
        </p:nvSpPr>
        <p:spPr>
          <a:xfrm flipH="1" flipV="1">
            <a:off x="4908547" y="4516399"/>
            <a:ext cx="6451814" cy="4"/>
          </a:xfrm>
          <a:prstGeom prst="line">
            <a:avLst/>
          </a:prstGeom>
          <a:ln w="25400">
            <a:solidFill>
              <a:srgbClr val="D9D9D9"/>
            </a:solidFill>
            <a:miter lim="400000"/>
          </a:ln>
        </p:spPr>
        <p:txBody>
          <a:bodyPr lIns="45718" tIns="45718" rIns="45718" bIns="45718"/>
          <a:lstStyle/>
          <a:p>
            <a:endParaRPr/>
          </a:p>
        </p:txBody>
      </p:sp>
      <p:sp>
        <p:nvSpPr>
          <p:cNvPr id="196" name="Line"/>
          <p:cNvSpPr/>
          <p:nvPr/>
        </p:nvSpPr>
        <p:spPr>
          <a:xfrm flipH="1" flipV="1">
            <a:off x="4908547" y="5941050"/>
            <a:ext cx="6451814" cy="4"/>
          </a:xfrm>
          <a:prstGeom prst="line">
            <a:avLst/>
          </a:prstGeom>
          <a:ln w="25400">
            <a:solidFill>
              <a:srgbClr val="D9D9D9"/>
            </a:solidFill>
            <a:miter lim="400000"/>
          </a:ln>
        </p:spPr>
        <p:txBody>
          <a:bodyPr lIns="45718" tIns="45718" rIns="45718" bIns="45718"/>
          <a:lstStyle/>
          <a:p>
            <a:endParaRPr/>
          </a:p>
        </p:txBody>
      </p:sp>
      <p:sp>
        <p:nvSpPr>
          <p:cNvPr id="197" name="Line"/>
          <p:cNvSpPr/>
          <p:nvPr/>
        </p:nvSpPr>
        <p:spPr>
          <a:xfrm flipH="1" flipV="1">
            <a:off x="4908547" y="7353002"/>
            <a:ext cx="6451814" cy="3"/>
          </a:xfrm>
          <a:prstGeom prst="line">
            <a:avLst/>
          </a:prstGeom>
          <a:ln w="25400">
            <a:solidFill>
              <a:srgbClr val="D9D9D9"/>
            </a:solidFill>
            <a:miter lim="400000"/>
          </a:ln>
        </p:spPr>
        <p:txBody>
          <a:bodyPr lIns="45718" tIns="45718" rIns="45718" bIns="45718"/>
          <a:lstStyle/>
          <a:p>
            <a:endParaRPr/>
          </a:p>
        </p:txBody>
      </p:sp>
      <p:sp>
        <p:nvSpPr>
          <p:cNvPr id="198" name="Explaining the cooking method"/>
          <p:cNvSpPr txBox="1"/>
          <p:nvPr/>
        </p:nvSpPr>
        <p:spPr>
          <a:xfrm>
            <a:off x="7357565" y="5928350"/>
            <a:ext cx="3991967"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cooking method</a:t>
            </a:r>
          </a:p>
        </p:txBody>
      </p:sp>
      <p:sp>
        <p:nvSpPr>
          <p:cNvPr id="199" name="Step 5"/>
          <p:cNvSpPr txBox="1"/>
          <p:nvPr/>
        </p:nvSpPr>
        <p:spPr>
          <a:xfrm>
            <a:off x="4911850" y="8189348"/>
            <a:ext cx="1034797"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solidFill>
                  <a:srgbClr val="EBEBEB"/>
                </a:solidFill>
              </a:defRPr>
            </a:lvl1pPr>
          </a:lstStyle>
          <a:p>
            <a:r>
              <a:t>Step 5</a:t>
            </a:r>
          </a:p>
        </p:txBody>
      </p:sp>
      <p:sp>
        <p:nvSpPr>
          <p:cNvPr id="200" name="Line"/>
          <p:cNvSpPr/>
          <p:nvPr/>
        </p:nvSpPr>
        <p:spPr>
          <a:xfrm flipH="1" flipV="1">
            <a:off x="4908547" y="8663353"/>
            <a:ext cx="6451814" cy="4"/>
          </a:xfrm>
          <a:prstGeom prst="line">
            <a:avLst/>
          </a:prstGeom>
          <a:ln w="25400">
            <a:solidFill>
              <a:srgbClr val="D9D9D9"/>
            </a:solidFill>
            <a:miter lim="400000"/>
          </a:ln>
        </p:spPr>
        <p:txBody>
          <a:bodyPr lIns="45718" tIns="45718" rIns="45718" bIns="45718"/>
          <a:lstStyle/>
          <a:p>
            <a:endParaRPr/>
          </a:p>
        </p:txBody>
      </p:sp>
      <p:sp>
        <p:nvSpPr>
          <p:cNvPr id="201" name="Being able to compare organoleptic properties"/>
          <p:cNvSpPr txBox="1"/>
          <p:nvPr/>
        </p:nvSpPr>
        <p:spPr>
          <a:xfrm>
            <a:off x="5413654" y="8650653"/>
            <a:ext cx="5949392"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Being able to compare organoleptic properties </a:t>
            </a:r>
          </a:p>
        </p:txBody>
      </p:sp>
      <p:sp>
        <p:nvSpPr>
          <p:cNvPr id="202" name="Explaining the preparation method"/>
          <p:cNvSpPr txBox="1"/>
          <p:nvPr/>
        </p:nvSpPr>
        <p:spPr>
          <a:xfrm>
            <a:off x="6899908" y="4521663"/>
            <a:ext cx="4450081"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Explaining the preparation method</a:t>
            </a:r>
          </a:p>
        </p:txBody>
      </p:sp>
      <p:sp>
        <p:nvSpPr>
          <p:cNvPr id="203" name="Making relative clauses"/>
          <p:cNvSpPr txBox="1"/>
          <p:nvPr/>
        </p:nvSpPr>
        <p:spPr>
          <a:xfrm>
            <a:off x="8317786" y="7343968"/>
            <a:ext cx="3036723" cy="4699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a:solidFill>
                  <a:srgbClr val="BFFFCA"/>
                </a:solidFill>
                <a:latin typeface="Anivers"/>
                <a:ea typeface="Anivers"/>
                <a:cs typeface="Anivers"/>
                <a:sym typeface="Anivers"/>
              </a:defRPr>
            </a:lvl1pPr>
          </a:lstStyle>
          <a:p>
            <a:r>
              <a:t>Making relative clauses</a:t>
            </a:r>
          </a:p>
        </p:txBody>
      </p:sp>
      <p:sp>
        <p:nvSpPr>
          <p:cNvPr id="204" name="Taking Restaurant &amp; Bar Orders                                                            - 5 Steps -                                                           © Les Langues à La Carte"/>
          <p:cNvSpPr txBox="1"/>
          <p:nvPr/>
        </p:nvSpPr>
        <p:spPr>
          <a:xfrm>
            <a:off x="994854" y="8974746"/>
            <a:ext cx="11015092" cy="32544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1500">
                <a:latin typeface="Optima"/>
                <a:ea typeface="Optima"/>
                <a:cs typeface="Optima"/>
                <a:sym typeface="Optima"/>
              </a:defRPr>
            </a:lvl1pPr>
          </a:lstStyle>
          <a:p>
            <a:r>
              <a:t>Taking Restaurant &amp; Bar Orders                                                    - 5 Steps -                                                   © Les Langues à La Carte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3466</Words>
  <Application>Microsoft Office PowerPoint</Application>
  <PresentationFormat>Personnalisé</PresentationFormat>
  <Paragraphs>727</Paragraphs>
  <Slides>34</Slides>
  <Notes>0</Notes>
  <HiddenSlides>0</HiddenSlides>
  <MMClips>3</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34</vt:i4>
      </vt:variant>
    </vt:vector>
  </HeadingPairs>
  <TitlesOfParts>
    <vt:vector size="47" baseType="lpstr">
      <vt:lpstr>Anivers</vt:lpstr>
      <vt:lpstr>Bradley Hand ITC TT-Bold</vt:lpstr>
      <vt:lpstr>Helvetica</vt:lpstr>
      <vt:lpstr>Helvetica Light</vt:lpstr>
      <vt:lpstr>Helvetica Neue</vt:lpstr>
      <vt:lpstr>Helvetica Neue Light</vt:lpstr>
      <vt:lpstr>Helvetica Neue Medium</vt:lpstr>
      <vt:lpstr>Helvetica Neue Thin</vt:lpstr>
      <vt:lpstr>Optima</vt:lpstr>
      <vt:lpstr>Symbol</vt:lpstr>
      <vt:lpstr>Times</vt:lpstr>
      <vt:lpstr>Verdana</vt:lpstr>
      <vt:lpstr>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denis courtiade</dc:creator>
  <cp:lastModifiedBy>denis courtiade</cp:lastModifiedBy>
  <cp:revision>2</cp:revision>
  <dcterms:modified xsi:type="dcterms:W3CDTF">2018-03-17T16:31:47Z</dcterms:modified>
</cp:coreProperties>
</file>