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Arial Black" panose="020B0A04020102020204" pitchFamily="34" charset="0"/>
      <p:regular r:id="rId27"/>
      <p:bold r:id="rId28"/>
    </p:embeddedFont>
    <p:embeddedFont>
      <p:font typeface="Comic Sans MS" panose="030F0702030302020204" pitchFamily="66" charset="0"/>
      <p:regular r:id="rId29"/>
      <p:bold r:id="rId30"/>
      <p:italic r:id="rId31"/>
      <p:boldItalic r:id="rId32"/>
    </p:embeddedFont>
    <p:embeddedFont>
      <p:font typeface="Poiret One" panose="00000500000000000000" pitchFamily="2" charset="0"/>
      <p:regular r:id="rId33"/>
    </p:embeddedFont>
    <p:embeddedFont>
      <p:font typeface="Stardos Stencil" panose="020B0604020202020204" charset="0"/>
      <p:regular r:id="rId34"/>
      <p:bold r:id="rId35"/>
    </p:embeddedFont>
    <p:embeddedFont>
      <p:font typeface="Trebuchet MS" panose="020B0603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RH5GQIyjsLNsQro9XxPd/iXu5i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4DEDC-94CE-4B00-A76E-C847ABF734F6}" v="2" dt="2026-03-27T15:39:30.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customschemas.google.com/relationships/presentationmetadata" Target="meta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RAVENET" userId="0fd416a6-8e8a-46d1-9d80-9ef4c3500a56" providerId="ADAL" clId="{03FC07FE-612C-4BD4-961F-AA5ACDF2FCD8}"/>
    <pc:docChg chg="custSel modSld sldOrd">
      <pc:chgData name="Caroline RAVENET" userId="0fd416a6-8e8a-46d1-9d80-9ef4c3500a56" providerId="ADAL" clId="{03FC07FE-612C-4BD4-961F-AA5ACDF2FCD8}" dt="2026-03-27T15:39:30.168" v="4"/>
      <pc:docMkLst>
        <pc:docMk/>
      </pc:docMkLst>
      <pc:sldChg chg="modSp mod">
        <pc:chgData name="Caroline RAVENET" userId="0fd416a6-8e8a-46d1-9d80-9ef4c3500a56" providerId="ADAL" clId="{03FC07FE-612C-4BD4-961F-AA5ACDF2FCD8}" dt="2026-03-27T15:39:30.168" v="4"/>
        <pc:sldMkLst>
          <pc:docMk/>
          <pc:sldMk cId="0" sldId="257"/>
        </pc:sldMkLst>
        <pc:picChg chg="mod">
          <ac:chgData name="Caroline RAVENET" userId="0fd416a6-8e8a-46d1-9d80-9ef4c3500a56" providerId="ADAL" clId="{03FC07FE-612C-4BD4-961F-AA5ACDF2FCD8}" dt="2026-03-27T15:39:30.168" v="4"/>
          <ac:picMkLst>
            <pc:docMk/>
            <pc:sldMk cId="0" sldId="257"/>
            <ac:picMk id="129" creationId="{00000000-0000-0000-0000-000000000000}"/>
          </ac:picMkLst>
        </pc:picChg>
      </pc:sldChg>
      <pc:sldChg chg="ord">
        <pc:chgData name="Caroline RAVENET" userId="0fd416a6-8e8a-46d1-9d80-9ef4c3500a56" providerId="ADAL" clId="{03FC07FE-612C-4BD4-961F-AA5ACDF2FCD8}" dt="2026-03-25T07:57:40.148" v="1"/>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hyperlink" Target="http://www.google.fr/url?sa=i&amp;rct=j&amp;q=&amp;esrc=s&amp;source=images&amp;cd=&amp;ved=2ahUKEwihtab4xvLmAhXEA2MBHWhKCvgQjRx6BAgBEAQ&amp;url=http://annapurnamusic.com/plaza-athenee-programmation-musicale-2/&amp;psig=AOvVaw2YDQFFJ8YWb8WXha-UwU-m&amp;ust=1578523101563641"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famederic-my.sharepoint.com/personal/c_ravenet_cfamederic_com/Documents/Bureau/TMH/TMdH_Teaser2026_v3.mp4"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g"/><Relationship Id="rId10" Type="http://schemas.openxmlformats.org/officeDocument/2006/relationships/image" Target="../media/image4.png"/><Relationship Id="rId4" Type="http://schemas.openxmlformats.org/officeDocument/2006/relationships/image" Target="../media/image49.jp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google.fr/url?sa=i&amp;rct=j&amp;q=&amp;esrc=s&amp;source=images&amp;cd=&amp;cad=rja&amp;uact=8&amp;ved=2ahUKEwiUs4OvuvLmAhVDx4UKHaA7BgYQjRx6BAgBEAQ&amp;url=/url?sa%3Di%26rct%3Dj%26q%3D%26esrc%3Ds%26source%3Dimages%26cd%3D%26ved%3D2ahUKEwiUxtmquvLmAhVSKBoKHUrtAhsQjRx6BAgBEAQ%26url%3Dhttps://facebook.fr.uptodown.com/android%26psig%3DAOvVaw1N1y6O_u4u7Va5g6mIjHDP%26ust%3D1578519717212244&amp;psig=AOvVaw1N1y6O_u4u7Va5g6mIjHDP&amp;ust=1578519717212244" TargetMode="External"/><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1.jpg"/><Relationship Id="rId5" Type="http://schemas.openxmlformats.org/officeDocument/2006/relationships/image" Target="../media/image56.pn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fr/url?sa=i&amp;rct=j&amp;q=&amp;esrc=s&amp;source=images&amp;cd=&amp;ved=2ahUKEwihtab4xvLmAhXEA2MBHWhKCvgQjRx6BAgBEAQ&amp;url=http://annapurnamusic.com/plaza-athenee-programmation-musicale-2/&amp;psig=AOvVaw2YDQFFJ8YWb8WXha-UwU-m&amp;ust=157852310156364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5.png"/><Relationship Id="rId5" Type="http://schemas.openxmlformats.org/officeDocument/2006/relationships/image" Target="../media/image8.jpg"/><Relationship Id="rId10" Type="http://schemas.openxmlformats.org/officeDocument/2006/relationships/image" Target="../media/image11.png"/><Relationship Id="rId4" Type="http://schemas.openxmlformats.org/officeDocument/2006/relationships/image" Target="../media/image7.jpg"/><Relationship Id="rId9" Type="http://schemas.openxmlformats.org/officeDocument/2006/relationships/hyperlink" Target="https://cfamederic-my.sharepoint.com/personal/c_ravenet_cfamederic_com/Documents/Bureau/TMH/Lancement%20Denis%20F%20V2.mp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11.png"/><Relationship Id="rId5" Type="http://schemas.openxmlformats.org/officeDocument/2006/relationships/image" Target="../media/image22.jpg"/><Relationship Id="rId10" Type="http://schemas.openxmlformats.org/officeDocument/2006/relationships/hyperlink" Target="https://cfamederic-my.sharepoint.com/personal/c_ravenet_cfamederic_com/Documents/Bureau/TMH/Troph%C3%A9e%20du%20Ma%C3%AEtre%20d'H%C3%B4tel%20-%20finales%20%202025.mp4" TargetMode="External"/><Relationship Id="rId4" Type="http://schemas.openxmlformats.org/officeDocument/2006/relationships/image" Target="../media/image21.jp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4.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cfamederic-my.sharepoint.com/personal/c_ravenet_cfamederic_com/Documents/Bureau/TMH/TMH_Parrain_2026_169_v4.mp4" TargetMode="External"/><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l="-74" t="32096" r="74" b="34379"/>
          <a:stretch/>
        </p:blipFill>
        <p:spPr>
          <a:xfrm>
            <a:off x="8964" y="2443245"/>
            <a:ext cx="12192000" cy="2726113"/>
          </a:xfrm>
          <a:prstGeom prst="rect">
            <a:avLst/>
          </a:prstGeom>
          <a:noFill/>
          <a:ln>
            <a:noFill/>
          </a:ln>
        </p:spPr>
      </p:pic>
      <p:sp>
        <p:nvSpPr>
          <p:cNvPr id="89" name="Google Shape;89;p1"/>
          <p:cNvSpPr txBox="1"/>
          <p:nvPr/>
        </p:nvSpPr>
        <p:spPr>
          <a:xfrm>
            <a:off x="3366246" y="202912"/>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Lancement 6</a:t>
            </a:r>
            <a:r>
              <a:rPr lang="fr-FR" sz="3200" b="0" i="0" u="none" strike="noStrike" cap="none" baseline="30000">
                <a:solidFill>
                  <a:srgbClr val="FBBF2F"/>
                </a:solidFill>
                <a:latin typeface="Stardos Stencil"/>
                <a:ea typeface="Stardos Stencil"/>
                <a:cs typeface="Stardos Stencil"/>
                <a:sym typeface="Stardos Stencil"/>
              </a:rPr>
              <a:t>ème</a:t>
            </a:r>
            <a:r>
              <a:rPr lang="fr-FR" sz="3200" b="0" i="0" u="none" strike="noStrike" cap="none">
                <a:solidFill>
                  <a:srgbClr val="FBBF2F"/>
                </a:solidFill>
                <a:latin typeface="Stardos Stencil"/>
                <a:ea typeface="Stardos Stencil"/>
                <a:cs typeface="Stardos Stencil"/>
                <a:sym typeface="Stardos Stencil"/>
              </a:rPr>
              <a:t> édition</a:t>
            </a:r>
            <a:endParaRPr sz="1400" b="0" i="0" u="none" strike="noStrike" cap="none">
              <a:solidFill>
                <a:srgbClr val="000000"/>
              </a:solidFill>
              <a:latin typeface="Arial"/>
              <a:ea typeface="Arial"/>
              <a:cs typeface="Arial"/>
              <a:sym typeface="Arial"/>
            </a:endParaRPr>
          </a:p>
        </p:txBody>
      </p:sp>
      <p:grpSp>
        <p:nvGrpSpPr>
          <p:cNvPr id="90" name="Google Shape;90;p1"/>
          <p:cNvGrpSpPr/>
          <p:nvPr/>
        </p:nvGrpSpPr>
        <p:grpSpPr>
          <a:xfrm>
            <a:off x="502023" y="44823"/>
            <a:ext cx="11187953" cy="6768353"/>
            <a:chOff x="502023" y="44823"/>
            <a:chExt cx="11187953" cy="6768353"/>
          </a:xfrm>
        </p:grpSpPr>
        <p:grpSp>
          <p:nvGrpSpPr>
            <p:cNvPr id="91" name="Google Shape;91;p1"/>
            <p:cNvGrpSpPr/>
            <p:nvPr/>
          </p:nvGrpSpPr>
          <p:grpSpPr>
            <a:xfrm>
              <a:off x="502023" y="44823"/>
              <a:ext cx="11187953" cy="6333565"/>
              <a:chOff x="502023" y="44823"/>
              <a:chExt cx="11187953" cy="6333565"/>
            </a:xfrm>
          </p:grpSpPr>
          <p:sp>
            <p:nvSpPr>
              <p:cNvPr id="92" name="Google Shape;92;p1"/>
              <p:cNvSpPr/>
              <p:nvPr/>
            </p:nvSpPr>
            <p:spPr>
              <a:xfrm>
                <a:off x="502023" y="479612"/>
                <a:ext cx="11187953" cy="5898776"/>
              </a:xfrm>
              <a:prstGeom prst="rect">
                <a:avLst/>
              </a:prstGeom>
              <a:noFill/>
              <a:ln w="57150" cap="flat" cmpd="sng">
                <a:solidFill>
                  <a:srgbClr val="FBBF2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3523129" y="44823"/>
                <a:ext cx="5163671" cy="869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 name="Google Shape;94;p1"/>
            <p:cNvSpPr/>
            <p:nvPr/>
          </p:nvSpPr>
          <p:spPr>
            <a:xfrm>
              <a:off x="3827929" y="6140824"/>
              <a:ext cx="5163671" cy="6723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 name="Google Shape;95;p1"/>
          <p:cNvSpPr txBox="1"/>
          <p:nvPr/>
        </p:nvSpPr>
        <p:spPr>
          <a:xfrm>
            <a:off x="3680011" y="6070313"/>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Lundi 30 mars 2026</a:t>
            </a:r>
            <a:endParaRPr sz="1400" b="0" i="0" u="none" strike="noStrike" cap="none">
              <a:solidFill>
                <a:srgbClr val="000000"/>
              </a:solidFill>
              <a:latin typeface="Arial"/>
              <a:ea typeface="Arial"/>
              <a:cs typeface="Arial"/>
              <a:sym typeface="Arial"/>
            </a:endParaRPr>
          </a:p>
        </p:txBody>
      </p:sp>
      <p:pic>
        <p:nvPicPr>
          <p:cNvPr id="96" name="Google Shape;96;p1"/>
          <p:cNvPicPr preferRelativeResize="0"/>
          <p:nvPr/>
        </p:nvPicPr>
        <p:blipFill rotWithShape="1">
          <a:blip r:embed="rId4">
            <a:alphaModFix/>
          </a:blip>
          <a:srcRect/>
          <a:stretch/>
        </p:blipFill>
        <p:spPr>
          <a:xfrm>
            <a:off x="4196351" y="908299"/>
            <a:ext cx="3799294" cy="1347486"/>
          </a:xfrm>
          <a:prstGeom prst="rect">
            <a:avLst/>
          </a:prstGeom>
          <a:noFill/>
          <a:ln>
            <a:noFill/>
          </a:ln>
        </p:spPr>
      </p:pic>
      <p:sp>
        <p:nvSpPr>
          <p:cNvPr id="97" name="Google Shape;97;p1"/>
          <p:cNvSpPr txBox="1"/>
          <p:nvPr/>
        </p:nvSpPr>
        <p:spPr>
          <a:xfrm>
            <a:off x="3366245" y="202911"/>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Lancement 6</a:t>
            </a:r>
            <a:r>
              <a:rPr lang="fr-FR" sz="3200" b="0" i="0" u="none" strike="noStrike" cap="none" baseline="30000">
                <a:solidFill>
                  <a:srgbClr val="FBBF2F"/>
                </a:solidFill>
                <a:latin typeface="Stardos Stencil"/>
                <a:ea typeface="Stardos Stencil"/>
                <a:cs typeface="Stardos Stencil"/>
                <a:sym typeface="Stardos Stencil"/>
              </a:rPr>
              <a:t>ème</a:t>
            </a:r>
            <a:r>
              <a:rPr lang="fr-FR" sz="3200" b="0" i="0" u="none" strike="noStrike" cap="none">
                <a:solidFill>
                  <a:srgbClr val="FBBF2F"/>
                </a:solidFill>
                <a:latin typeface="Stardos Stencil"/>
                <a:ea typeface="Stardos Stencil"/>
                <a:cs typeface="Stardos Stencil"/>
                <a:sym typeface="Stardos Stencil"/>
              </a:rPr>
              <a:t> édition</a:t>
            </a:r>
            <a:endParaRPr sz="1400" b="0" i="0" u="none" strike="noStrike" cap="none">
              <a:solidFill>
                <a:srgbClr val="000000"/>
              </a:solidFill>
              <a:latin typeface="Arial"/>
              <a:ea typeface="Arial"/>
              <a:cs typeface="Arial"/>
              <a:sym typeface="Arial"/>
            </a:endParaRPr>
          </a:p>
        </p:txBody>
      </p:sp>
      <p:pic>
        <p:nvPicPr>
          <p:cNvPr id="98" name="Google Shape;98;p1" descr="Résultat de recherche d'images pour &quot;logo Plaza Athénée&quot;">
            <a:hlinkClick r:id="rId5"/>
          </p:cNvPr>
          <p:cNvPicPr preferRelativeResize="0"/>
          <p:nvPr/>
        </p:nvPicPr>
        <p:blipFill rotWithShape="1">
          <a:blip r:embed="rId6">
            <a:alphaModFix/>
          </a:blip>
          <a:srcRect/>
          <a:stretch/>
        </p:blipFill>
        <p:spPr>
          <a:xfrm>
            <a:off x="5470067" y="5164661"/>
            <a:ext cx="1269794" cy="897291"/>
          </a:xfrm>
          <a:prstGeom prst="rect">
            <a:avLst/>
          </a:prstGeom>
          <a:noFill/>
          <a:ln>
            <a:noFill/>
          </a:ln>
        </p:spPr>
      </p:pic>
      <p:sp>
        <p:nvSpPr>
          <p:cNvPr id="99" name="Google Shape;99;p1"/>
          <p:cNvSpPr txBox="1"/>
          <p:nvPr/>
        </p:nvSpPr>
        <p:spPr>
          <a:xfrm>
            <a:off x="125896" y="4057826"/>
            <a:ext cx="28026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10 ANS</a:t>
            </a: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9142828" y="4057825"/>
            <a:ext cx="28026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10 ANS</a:t>
            </a:r>
            <a:endParaRPr sz="1400" b="0" i="0" u="none" strike="noStrike" cap="none">
              <a:solidFill>
                <a:srgbClr val="000000"/>
              </a:solidFill>
              <a:latin typeface="Arial"/>
              <a:ea typeface="Arial"/>
              <a:cs typeface="Arial"/>
              <a:sym typeface="Arial"/>
            </a:endParaRPr>
          </a:p>
        </p:txBody>
      </p:sp>
      <p:sp>
        <p:nvSpPr>
          <p:cNvPr id="101" name="Google Shape;10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0"/>
          <p:cNvSpPr/>
          <p:nvPr/>
        </p:nvSpPr>
        <p:spPr>
          <a:xfrm>
            <a:off x="0" y="0"/>
            <a:ext cx="12192000"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4" name="Google Shape;294;p10"/>
          <p:cNvGrpSpPr/>
          <p:nvPr/>
        </p:nvGrpSpPr>
        <p:grpSpPr>
          <a:xfrm>
            <a:off x="502023" y="44823"/>
            <a:ext cx="11187953" cy="6333565"/>
            <a:chOff x="502023" y="44823"/>
            <a:chExt cx="11187953" cy="6333565"/>
          </a:xfrm>
        </p:grpSpPr>
        <p:sp>
          <p:nvSpPr>
            <p:cNvPr id="295" name="Google Shape;295;p10"/>
            <p:cNvSpPr/>
            <p:nvPr/>
          </p:nvSpPr>
          <p:spPr>
            <a:xfrm>
              <a:off x="502023" y="479612"/>
              <a:ext cx="11187953" cy="5898776"/>
            </a:xfrm>
            <a:prstGeom prst="rect">
              <a:avLst/>
            </a:prstGeom>
            <a:noFill/>
            <a:ln w="57150" cap="flat" cmpd="sng">
              <a:solidFill>
                <a:srgbClr val="FBBF2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10"/>
            <p:cNvSpPr/>
            <p:nvPr/>
          </p:nvSpPr>
          <p:spPr>
            <a:xfrm>
              <a:off x="4277783" y="44823"/>
              <a:ext cx="3636428" cy="869577"/>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7" name="Google Shape;297;p10"/>
          <p:cNvSpPr txBox="1"/>
          <p:nvPr/>
        </p:nvSpPr>
        <p:spPr>
          <a:xfrm>
            <a:off x="3366245" y="187226"/>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6</a:t>
            </a:r>
            <a:r>
              <a:rPr lang="fr-FR" sz="3200" b="0" i="0" u="none" strike="noStrike" cap="none" baseline="30000">
                <a:solidFill>
                  <a:srgbClr val="FBBF2F"/>
                </a:solidFill>
                <a:latin typeface="Stardos Stencil"/>
                <a:ea typeface="Stardos Stencil"/>
                <a:cs typeface="Stardos Stencil"/>
                <a:sym typeface="Stardos Stencil"/>
              </a:rPr>
              <a:t>ème</a:t>
            </a:r>
            <a:r>
              <a:rPr lang="fr-FR" sz="3200" b="0" i="0" u="none" strike="noStrike" cap="none">
                <a:solidFill>
                  <a:srgbClr val="FBBF2F"/>
                </a:solidFill>
                <a:latin typeface="Stardos Stencil"/>
                <a:ea typeface="Stardos Stencil"/>
                <a:cs typeface="Stardos Stencil"/>
                <a:sym typeface="Stardos Stencil"/>
              </a:rPr>
              <a:t> édition</a:t>
            </a:r>
            <a:endParaRPr sz="1400" b="0" i="0" u="none" strike="noStrike" cap="none">
              <a:solidFill>
                <a:srgbClr val="000000"/>
              </a:solidFill>
              <a:latin typeface="Arial"/>
              <a:ea typeface="Arial"/>
              <a:cs typeface="Arial"/>
              <a:sym typeface="Arial"/>
            </a:endParaRPr>
          </a:p>
        </p:txBody>
      </p:sp>
      <p:sp>
        <p:nvSpPr>
          <p:cNvPr id="298" name="Google Shape;298;p10"/>
          <p:cNvSpPr/>
          <p:nvPr/>
        </p:nvSpPr>
        <p:spPr>
          <a:xfrm>
            <a:off x="4430183" y="5943599"/>
            <a:ext cx="3636428" cy="869577"/>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10"/>
          <p:cNvSpPr txBox="1"/>
          <p:nvPr/>
        </p:nvSpPr>
        <p:spPr>
          <a:xfrm>
            <a:off x="3518644" y="6085999"/>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2026-2027</a:t>
            </a:r>
            <a:endParaRPr sz="1400" b="0" i="0" u="none" strike="noStrike" cap="none">
              <a:solidFill>
                <a:srgbClr val="000000"/>
              </a:solidFill>
              <a:latin typeface="Arial"/>
              <a:ea typeface="Arial"/>
              <a:cs typeface="Arial"/>
              <a:sym typeface="Arial"/>
            </a:endParaRPr>
          </a:p>
        </p:txBody>
      </p:sp>
      <p:sp>
        <p:nvSpPr>
          <p:cNvPr id="300" name="Google Shape;300;p10"/>
          <p:cNvSpPr txBox="1"/>
          <p:nvPr/>
        </p:nvSpPr>
        <p:spPr>
          <a:xfrm>
            <a:off x="1320421" y="2024909"/>
            <a:ext cx="9631714"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6000" b="1" i="0" u="none" strike="noStrike" cap="none">
                <a:solidFill>
                  <a:schemeClr val="lt1"/>
                </a:solidFill>
                <a:latin typeface="Poiret One"/>
                <a:ea typeface="Poiret One"/>
                <a:cs typeface="Poiret One"/>
                <a:sym typeface="Poiret One"/>
              </a:rPr>
              <a:t>INSCRIVEZ-VOUS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fr-FR" sz="6000" b="1" i="0" u="none" strike="noStrike" cap="none">
                <a:solidFill>
                  <a:schemeClr val="lt1"/>
                </a:solidFill>
                <a:latin typeface="Poiret One"/>
                <a:ea typeface="Poiret One"/>
                <a:cs typeface="Poiret One"/>
                <a:sym typeface="Poiret One"/>
              </a:rPr>
              <a:t>DANS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fr-FR" sz="6000" b="1" i="0" u="none" strike="noStrike" cap="none">
                <a:solidFill>
                  <a:schemeClr val="lt1"/>
                </a:solidFill>
                <a:latin typeface="Poiret One"/>
                <a:ea typeface="Poiret One"/>
                <a:cs typeface="Poiret One"/>
                <a:sym typeface="Poiret One"/>
              </a:rPr>
              <a:t>LA LEGENDE ! </a:t>
            </a:r>
            <a:endParaRPr sz="1400" b="0" i="0" u="none" strike="noStrike" cap="none">
              <a:solidFill>
                <a:srgbClr val="000000"/>
              </a:solidFill>
              <a:latin typeface="Arial"/>
              <a:ea typeface="Arial"/>
              <a:cs typeface="Arial"/>
              <a:sym typeface="Arial"/>
            </a:endParaRPr>
          </a:p>
        </p:txBody>
      </p:sp>
      <p:sp>
        <p:nvSpPr>
          <p:cNvPr id="301" name="Google Shape;301;p10"/>
          <p:cNvSpPr txBox="1"/>
          <p:nvPr/>
        </p:nvSpPr>
        <p:spPr>
          <a:xfrm>
            <a:off x="4694676" y="845214"/>
            <a:ext cx="280264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10 ANS</a:t>
            </a:r>
            <a:endParaRPr sz="1400" b="0" i="0" u="none" strike="noStrike" cap="none">
              <a:solidFill>
                <a:srgbClr val="000000"/>
              </a:solidFill>
              <a:latin typeface="Arial"/>
              <a:ea typeface="Arial"/>
              <a:cs typeface="Arial"/>
              <a:sym typeface="Arial"/>
            </a:endParaRPr>
          </a:p>
        </p:txBody>
      </p:sp>
      <p:pic>
        <p:nvPicPr>
          <p:cNvPr id="302" name="Google Shape;302;p10" descr="Play Button Emoji">
            <a:hlinkClick r:id="rId3"/>
          </p:cNvPr>
          <p:cNvPicPr preferRelativeResize="0"/>
          <p:nvPr/>
        </p:nvPicPr>
        <p:blipFill rotWithShape="1">
          <a:blip r:embed="rId4">
            <a:alphaModFix/>
          </a:blip>
          <a:srcRect/>
          <a:stretch/>
        </p:blipFill>
        <p:spPr>
          <a:xfrm>
            <a:off x="10952135" y="5714999"/>
            <a:ext cx="457200" cy="457200"/>
          </a:xfrm>
          <a:prstGeom prst="rect">
            <a:avLst/>
          </a:prstGeom>
          <a:noFill/>
          <a:ln>
            <a:noFill/>
          </a:ln>
        </p:spPr>
      </p:pic>
      <p:pic>
        <p:nvPicPr>
          <p:cNvPr id="303" name="Google Shape;303;p10"/>
          <p:cNvPicPr preferRelativeResize="0"/>
          <p:nvPr/>
        </p:nvPicPr>
        <p:blipFill rotWithShape="1">
          <a:blip r:embed="rId5">
            <a:alphaModFix/>
          </a:blip>
          <a:srcRect/>
          <a:stretch/>
        </p:blipFill>
        <p:spPr>
          <a:xfrm>
            <a:off x="5783328" y="5271650"/>
            <a:ext cx="705900" cy="361159"/>
          </a:xfrm>
          <a:prstGeom prst="rect">
            <a:avLst/>
          </a:prstGeom>
          <a:noFill/>
          <a:ln>
            <a:noFill/>
          </a:ln>
        </p:spPr>
      </p:pic>
      <p:sp>
        <p:nvSpPr>
          <p:cNvPr id="304" name="Google Shape;30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1"/>
          <p:cNvSpPr/>
          <p:nvPr/>
        </p:nvSpPr>
        <p:spPr>
          <a:xfrm>
            <a:off x="0" y="0"/>
            <a:ext cx="2454442"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11"/>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11"/>
          <p:cNvSpPr txBox="1"/>
          <p:nvPr/>
        </p:nvSpPr>
        <p:spPr>
          <a:xfrm>
            <a:off x="2560286" y="423555"/>
            <a:ext cx="9631714"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fr-FR" sz="3800" b="1" i="0" u="none" strike="noStrike" cap="none">
                <a:solidFill>
                  <a:srgbClr val="212844"/>
                </a:solidFill>
                <a:latin typeface="Poiret One"/>
                <a:ea typeface="Poiret One"/>
                <a:cs typeface="Poiret One"/>
                <a:sym typeface="Poiret One"/>
              </a:rPr>
              <a:t>Le Trophée Espoir </a:t>
            </a:r>
            <a:r>
              <a:rPr lang="fr-FR" sz="3000" b="1" i="0" u="none" strike="noStrike" cap="none">
                <a:solidFill>
                  <a:srgbClr val="212844"/>
                </a:solidFill>
                <a:latin typeface="Poiret One"/>
                <a:ea typeface="Poiret One"/>
                <a:cs typeface="Poiret One"/>
                <a:sym typeface="Poiret One"/>
              </a:rPr>
              <a:t>&amp;</a:t>
            </a:r>
            <a:r>
              <a:rPr lang="fr-FR" sz="3800" b="1" i="0" u="none" strike="noStrike" cap="none">
                <a:solidFill>
                  <a:srgbClr val="212844"/>
                </a:solidFill>
                <a:latin typeface="Poiret One"/>
                <a:ea typeface="Poiret One"/>
                <a:cs typeface="Poiret One"/>
                <a:sym typeface="Poiret One"/>
              </a:rPr>
              <a:t> Transmission</a:t>
            </a:r>
            <a:endParaRPr sz="1400" b="0" i="0" u="none" strike="noStrike" cap="none">
              <a:solidFill>
                <a:srgbClr val="000000"/>
              </a:solidFill>
              <a:latin typeface="Arial"/>
              <a:ea typeface="Arial"/>
              <a:cs typeface="Arial"/>
              <a:sym typeface="Arial"/>
            </a:endParaRPr>
          </a:p>
        </p:txBody>
      </p:sp>
      <p:sp>
        <p:nvSpPr>
          <p:cNvPr id="312" name="Google Shape;312;p11"/>
          <p:cNvSpPr txBox="1"/>
          <p:nvPr/>
        </p:nvSpPr>
        <p:spPr>
          <a:xfrm>
            <a:off x="2778965" y="1500837"/>
            <a:ext cx="4959773"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Calibri"/>
                <a:ea typeface="Calibri"/>
                <a:cs typeface="Calibri"/>
                <a:sym typeface="Calibri"/>
              </a:rPr>
              <a:t>2</a:t>
            </a:r>
            <a:r>
              <a:rPr lang="fr-FR" sz="2800" b="1" i="0" u="none" strike="noStrike" cap="none" baseline="30000">
                <a:solidFill>
                  <a:srgbClr val="000000"/>
                </a:solidFill>
                <a:latin typeface="Calibri"/>
                <a:ea typeface="Calibri"/>
                <a:cs typeface="Calibri"/>
                <a:sym typeface="Calibri"/>
              </a:rPr>
              <a:t>ème</a:t>
            </a:r>
            <a:r>
              <a:rPr lang="fr-FR" sz="2800" b="1" i="0" u="none" strike="noStrike" cap="none">
                <a:solidFill>
                  <a:srgbClr val="000000"/>
                </a:solidFill>
                <a:latin typeface="Calibri"/>
                <a:ea typeface="Calibri"/>
                <a:cs typeface="Calibri"/>
                <a:sym typeface="Calibri"/>
              </a:rPr>
              <a:t> édition</a:t>
            </a:r>
            <a:endParaRPr sz="2800" b="1" i="0" u="none" strike="noStrike" cap="none">
              <a:solidFill>
                <a:schemeClr val="dk1"/>
              </a:solidFill>
              <a:latin typeface="Calibri"/>
              <a:ea typeface="Calibri"/>
              <a:cs typeface="Calibri"/>
              <a:sym typeface="Calibri"/>
            </a:endParaRPr>
          </a:p>
        </p:txBody>
      </p:sp>
      <p:sp>
        <p:nvSpPr>
          <p:cNvPr id="313" name="Google Shape;313;p11"/>
          <p:cNvSpPr txBox="1"/>
          <p:nvPr/>
        </p:nvSpPr>
        <p:spPr>
          <a:xfrm>
            <a:off x="2778965" y="2181915"/>
            <a:ext cx="8944949"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Avenir"/>
                <a:ea typeface="Avenir"/>
                <a:cs typeface="Avenir"/>
                <a:sym typeface="Avenir"/>
              </a:rPr>
              <a:t>Fort du succès rencontré lors de sa première édition, nous avons le plaisir de poursuivre l’ouverture d’une catégorie réservée aux jeunes apprenants des écoles et centres de formation avec l’objectif de mettre en avant les qualités de transmission entre un élève, son professeur et un professionnel mentor sélectionné par l’équipe du TMH et attribué à chaque candidat par tirage au sort à l’annonce de la sélection. </a:t>
            </a:r>
            <a:endParaRPr sz="1400" b="0" i="0" u="none" strike="noStrike" cap="none">
              <a:solidFill>
                <a:srgbClr val="000000"/>
              </a:solidFill>
              <a:latin typeface="Arial"/>
              <a:ea typeface="Arial"/>
              <a:cs typeface="Arial"/>
              <a:sym typeface="Arial"/>
            </a:endParaRPr>
          </a:p>
        </p:txBody>
      </p:sp>
      <p:sp>
        <p:nvSpPr>
          <p:cNvPr id="314" name="Google Shape;314;p11"/>
          <p:cNvSpPr txBox="1"/>
          <p:nvPr/>
        </p:nvSpPr>
        <p:spPr>
          <a:xfrm>
            <a:off x="3644465" y="4396758"/>
            <a:ext cx="7900713"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Avenir"/>
                <a:ea typeface="Avenir"/>
                <a:cs typeface="Avenir"/>
                <a:sym typeface="Avenir"/>
              </a:rPr>
              <a:t>Sélection sur dossier - clôture des inscriptions le 22 octobre 2026</a:t>
            </a:r>
            <a:endParaRPr sz="1400" b="0" i="0" u="none" strike="noStrike" cap="none">
              <a:solidFill>
                <a:srgbClr val="000000"/>
              </a:solidFill>
              <a:latin typeface="Arial"/>
              <a:ea typeface="Arial"/>
              <a:cs typeface="Arial"/>
              <a:sym typeface="Arial"/>
            </a:endParaRPr>
          </a:p>
        </p:txBody>
      </p:sp>
      <p:sp>
        <p:nvSpPr>
          <p:cNvPr id="315" name="Google Shape;315;p11"/>
          <p:cNvSpPr txBox="1"/>
          <p:nvPr/>
        </p:nvSpPr>
        <p:spPr>
          <a:xfrm>
            <a:off x="2778965" y="5009376"/>
            <a:ext cx="9312140" cy="400110"/>
          </a:xfrm>
          <a:prstGeom prst="rect">
            <a:avLst/>
          </a:prstGeom>
          <a:noFill/>
          <a:ln>
            <a:noFill/>
          </a:ln>
        </p:spPr>
        <p:txBody>
          <a:bodyPr spcFirstLastPara="1" wrap="square" lIns="91425" tIns="45700" rIns="91425" bIns="45700" anchor="t" anchorCtr="0">
            <a:spAutoFit/>
          </a:bodyPr>
          <a:lstStyle/>
          <a:p>
            <a:pPr marL="892175" marR="0" lvl="0" indent="0" algn="l"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Avenir"/>
                <a:ea typeface="Avenir"/>
                <a:cs typeface="Avenir"/>
                <a:sym typeface="Avenir"/>
              </a:rPr>
              <a:t>4 Equipes sont retenues pour la finale au SIRHA, Lyon le 23 janvier 2027</a:t>
            </a:r>
            <a:endParaRPr sz="1400" b="0" i="0" u="none" strike="noStrike" cap="none">
              <a:solidFill>
                <a:srgbClr val="000000"/>
              </a:solidFill>
              <a:latin typeface="Arial"/>
              <a:ea typeface="Arial"/>
              <a:cs typeface="Arial"/>
              <a:sym typeface="Arial"/>
            </a:endParaRPr>
          </a:p>
        </p:txBody>
      </p:sp>
      <p:sp>
        <p:nvSpPr>
          <p:cNvPr id="316" name="Google Shape;316;p11"/>
          <p:cNvSpPr txBox="1"/>
          <p:nvPr/>
        </p:nvSpPr>
        <p:spPr>
          <a:xfrm>
            <a:off x="3644465" y="5685337"/>
            <a:ext cx="8319822"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Avenir"/>
                <a:ea typeface="Avenir"/>
                <a:cs typeface="Avenir"/>
                <a:sym typeface="Avenir"/>
              </a:rPr>
              <a:t>Tom - lauréat 2025 - témoignage et retour d’expérience</a:t>
            </a:r>
            <a:endParaRPr sz="1400" b="0" i="0" u="none" strike="noStrike" cap="none">
              <a:solidFill>
                <a:srgbClr val="000000"/>
              </a:solidFill>
              <a:latin typeface="Arial"/>
              <a:ea typeface="Arial"/>
              <a:cs typeface="Arial"/>
              <a:sym typeface="Arial"/>
            </a:endParaRPr>
          </a:p>
        </p:txBody>
      </p:sp>
      <p:pic>
        <p:nvPicPr>
          <p:cNvPr id="317" name="Google Shape;317;p11"/>
          <p:cNvPicPr preferRelativeResize="0"/>
          <p:nvPr/>
        </p:nvPicPr>
        <p:blipFill rotWithShape="1">
          <a:blip r:embed="rId3">
            <a:alphaModFix/>
          </a:blip>
          <a:srcRect/>
          <a:stretch/>
        </p:blipFill>
        <p:spPr>
          <a:xfrm>
            <a:off x="10527359" y="652468"/>
            <a:ext cx="1288559" cy="457010"/>
          </a:xfrm>
          <a:prstGeom prst="rect">
            <a:avLst/>
          </a:prstGeom>
          <a:noFill/>
          <a:ln>
            <a:noFill/>
          </a:ln>
        </p:spPr>
      </p:pic>
      <p:pic>
        <p:nvPicPr>
          <p:cNvPr id="318" name="Google Shape;318;p11" descr="C:\Users\blr\Documents\Trophee Maitre d'Hotel\Noeud jaune.png"/>
          <p:cNvPicPr preferRelativeResize="0"/>
          <p:nvPr/>
        </p:nvPicPr>
        <p:blipFill rotWithShape="1">
          <a:blip r:embed="rId4">
            <a:alphaModFix/>
          </a:blip>
          <a:srcRect/>
          <a:stretch/>
        </p:blipFill>
        <p:spPr>
          <a:xfrm>
            <a:off x="3206148" y="5849917"/>
            <a:ext cx="334336" cy="107120"/>
          </a:xfrm>
          <a:prstGeom prst="rect">
            <a:avLst/>
          </a:prstGeom>
          <a:noFill/>
          <a:ln>
            <a:noFill/>
          </a:ln>
        </p:spPr>
      </p:pic>
      <p:pic>
        <p:nvPicPr>
          <p:cNvPr id="319" name="Google Shape;319;p11" descr="C:\Users\blr\Documents\Trophee Maitre d'Hotel\Noeud jaune.png"/>
          <p:cNvPicPr preferRelativeResize="0"/>
          <p:nvPr/>
        </p:nvPicPr>
        <p:blipFill rotWithShape="1">
          <a:blip r:embed="rId4">
            <a:alphaModFix/>
          </a:blip>
          <a:srcRect/>
          <a:stretch/>
        </p:blipFill>
        <p:spPr>
          <a:xfrm>
            <a:off x="3206148" y="5196585"/>
            <a:ext cx="334336" cy="107120"/>
          </a:xfrm>
          <a:prstGeom prst="rect">
            <a:avLst/>
          </a:prstGeom>
          <a:noFill/>
          <a:ln>
            <a:noFill/>
          </a:ln>
        </p:spPr>
      </p:pic>
      <p:pic>
        <p:nvPicPr>
          <p:cNvPr id="320" name="Google Shape;320;p11" descr="C:\Users\blr\Documents\Trophee Maitre d'Hotel\Noeud jaune.png"/>
          <p:cNvPicPr preferRelativeResize="0"/>
          <p:nvPr/>
        </p:nvPicPr>
        <p:blipFill rotWithShape="1">
          <a:blip r:embed="rId4">
            <a:alphaModFix/>
          </a:blip>
          <a:srcRect/>
          <a:stretch/>
        </p:blipFill>
        <p:spPr>
          <a:xfrm>
            <a:off x="3206148" y="4529826"/>
            <a:ext cx="334336" cy="107120"/>
          </a:xfrm>
          <a:prstGeom prst="rect">
            <a:avLst/>
          </a:prstGeom>
          <a:noFill/>
          <a:ln>
            <a:noFill/>
          </a:ln>
        </p:spPr>
      </p:pic>
      <p:pic>
        <p:nvPicPr>
          <p:cNvPr id="321" name="Google Shape;321;p11"/>
          <p:cNvPicPr preferRelativeResize="0"/>
          <p:nvPr/>
        </p:nvPicPr>
        <p:blipFill rotWithShape="1">
          <a:blip r:embed="rId5">
            <a:alphaModFix/>
          </a:blip>
          <a:srcRect l="5533" r="43888"/>
          <a:stretch/>
        </p:blipFill>
        <p:spPr>
          <a:xfrm>
            <a:off x="0" y="11515"/>
            <a:ext cx="2313465" cy="6858000"/>
          </a:xfrm>
          <a:prstGeom prst="rect">
            <a:avLst/>
          </a:prstGeom>
          <a:noFill/>
          <a:ln>
            <a:noFill/>
          </a:ln>
        </p:spPr>
      </p:pic>
      <p:sp>
        <p:nvSpPr>
          <p:cNvPr id="322" name="Google Shape;3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2"/>
          <p:cNvSpPr/>
          <p:nvPr/>
        </p:nvSpPr>
        <p:spPr>
          <a:xfrm>
            <a:off x="0" y="0"/>
            <a:ext cx="2454442"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12"/>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2"/>
          <p:cNvSpPr txBox="1"/>
          <p:nvPr/>
        </p:nvSpPr>
        <p:spPr>
          <a:xfrm>
            <a:off x="2845090" y="166627"/>
            <a:ext cx="762922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FR" sz="3000" b="1" i="0" u="none" strike="noStrike" cap="none">
                <a:solidFill>
                  <a:srgbClr val="212844"/>
                </a:solidFill>
                <a:latin typeface="Poiret One"/>
                <a:ea typeface="Poiret One"/>
                <a:cs typeface="Poiret One"/>
                <a:sym typeface="Poiret One"/>
              </a:rPr>
              <a:t>Le Trophée Espoir </a:t>
            </a:r>
            <a:r>
              <a:rPr lang="fr-FR" sz="2500" b="1" i="0" u="none" strike="noStrike" cap="none">
                <a:solidFill>
                  <a:srgbClr val="212844"/>
                </a:solidFill>
                <a:latin typeface="Poiret One"/>
                <a:ea typeface="Poiret One"/>
                <a:cs typeface="Poiret One"/>
                <a:sym typeface="Poiret One"/>
              </a:rPr>
              <a:t>&amp;</a:t>
            </a:r>
            <a:r>
              <a:rPr lang="fr-FR" sz="3000" b="1" i="0" u="none" strike="noStrike" cap="none">
                <a:solidFill>
                  <a:srgbClr val="212844"/>
                </a:solidFill>
                <a:latin typeface="Poiret One"/>
                <a:ea typeface="Poiret One"/>
                <a:cs typeface="Poiret One"/>
                <a:sym typeface="Poiret One"/>
              </a:rPr>
              <a:t> Transmission</a:t>
            </a:r>
            <a:endParaRPr sz="1400" b="0" i="0" u="none" strike="noStrike" cap="none">
              <a:solidFill>
                <a:srgbClr val="000000"/>
              </a:solidFill>
              <a:latin typeface="Arial"/>
              <a:ea typeface="Arial"/>
              <a:cs typeface="Arial"/>
              <a:sym typeface="Arial"/>
            </a:endParaRPr>
          </a:p>
        </p:txBody>
      </p:sp>
      <p:pic>
        <p:nvPicPr>
          <p:cNvPr id="330" name="Google Shape;330;p12"/>
          <p:cNvPicPr preferRelativeResize="0"/>
          <p:nvPr/>
        </p:nvPicPr>
        <p:blipFill rotWithShape="1">
          <a:blip r:embed="rId3">
            <a:alphaModFix/>
          </a:blip>
          <a:srcRect l="34776" r="42724"/>
          <a:stretch/>
        </p:blipFill>
        <p:spPr>
          <a:xfrm>
            <a:off x="-1" y="0"/>
            <a:ext cx="2313466" cy="6858000"/>
          </a:xfrm>
          <a:prstGeom prst="rect">
            <a:avLst/>
          </a:prstGeom>
          <a:noFill/>
          <a:ln>
            <a:noFill/>
          </a:ln>
        </p:spPr>
      </p:pic>
      <p:pic>
        <p:nvPicPr>
          <p:cNvPr id="331" name="Google Shape;331;p12"/>
          <p:cNvPicPr preferRelativeResize="0"/>
          <p:nvPr/>
        </p:nvPicPr>
        <p:blipFill rotWithShape="1">
          <a:blip r:embed="rId4">
            <a:alphaModFix/>
          </a:blip>
          <a:srcRect/>
          <a:stretch/>
        </p:blipFill>
        <p:spPr>
          <a:xfrm>
            <a:off x="10615289" y="245379"/>
            <a:ext cx="1288559" cy="457010"/>
          </a:xfrm>
          <a:prstGeom prst="rect">
            <a:avLst/>
          </a:prstGeom>
          <a:noFill/>
          <a:ln>
            <a:noFill/>
          </a:ln>
        </p:spPr>
      </p:pic>
      <p:sp>
        <p:nvSpPr>
          <p:cNvPr id="332" name="Google Shape;332;p12"/>
          <p:cNvSpPr/>
          <p:nvPr/>
        </p:nvSpPr>
        <p:spPr>
          <a:xfrm>
            <a:off x="2617727" y="1068422"/>
            <a:ext cx="4490644" cy="5590692"/>
          </a:xfrm>
          <a:custGeom>
            <a:avLst/>
            <a:gdLst/>
            <a:ahLst/>
            <a:cxnLst/>
            <a:rect l="l" t="t" r="r" b="b"/>
            <a:pathLst>
              <a:path w="4029709" h="5461000" extrusionOk="0">
                <a:moveTo>
                  <a:pt x="211077" y="50799"/>
                </a:moveTo>
                <a:lnTo>
                  <a:pt x="192508" y="50799"/>
                </a:lnTo>
                <a:lnTo>
                  <a:pt x="194194" y="38099"/>
                </a:lnTo>
                <a:lnTo>
                  <a:pt x="195174" y="25399"/>
                </a:lnTo>
                <a:lnTo>
                  <a:pt x="195489" y="12699"/>
                </a:lnTo>
                <a:lnTo>
                  <a:pt x="195507" y="0"/>
                </a:lnTo>
                <a:lnTo>
                  <a:pt x="3831246" y="0"/>
                </a:lnTo>
                <a:lnTo>
                  <a:pt x="3831246" y="12699"/>
                </a:lnTo>
                <a:lnTo>
                  <a:pt x="213855" y="12699"/>
                </a:lnTo>
                <a:lnTo>
                  <a:pt x="213541" y="25399"/>
                </a:lnTo>
                <a:lnTo>
                  <a:pt x="212614" y="38099"/>
                </a:lnTo>
                <a:lnTo>
                  <a:pt x="211077" y="50799"/>
                </a:lnTo>
                <a:close/>
              </a:path>
              <a:path w="4029709" h="5461000" extrusionOk="0">
                <a:moveTo>
                  <a:pt x="3834245" y="50799"/>
                </a:moveTo>
                <a:lnTo>
                  <a:pt x="3816187" y="50799"/>
                </a:lnTo>
                <a:lnTo>
                  <a:pt x="3814713" y="38099"/>
                </a:lnTo>
                <a:lnTo>
                  <a:pt x="3813797" y="25399"/>
                </a:lnTo>
                <a:lnTo>
                  <a:pt x="3813473" y="12699"/>
                </a:lnTo>
                <a:lnTo>
                  <a:pt x="3831246" y="12699"/>
                </a:lnTo>
                <a:lnTo>
                  <a:pt x="3831580" y="25399"/>
                </a:lnTo>
                <a:lnTo>
                  <a:pt x="3832579" y="38099"/>
                </a:lnTo>
                <a:lnTo>
                  <a:pt x="3834245" y="50799"/>
                </a:lnTo>
                <a:close/>
              </a:path>
              <a:path w="4029709" h="5461000" extrusionOk="0">
                <a:moveTo>
                  <a:pt x="94652" y="5257799"/>
                </a:moveTo>
                <a:lnTo>
                  <a:pt x="0" y="5257799"/>
                </a:lnTo>
                <a:lnTo>
                  <a:pt x="0" y="190499"/>
                </a:lnTo>
                <a:lnTo>
                  <a:pt x="61614" y="190499"/>
                </a:lnTo>
                <a:lnTo>
                  <a:pt x="61614" y="139699"/>
                </a:lnTo>
                <a:lnTo>
                  <a:pt x="63391" y="139699"/>
                </a:lnTo>
                <a:lnTo>
                  <a:pt x="88154" y="126999"/>
                </a:lnTo>
                <a:lnTo>
                  <a:pt x="109528" y="101599"/>
                </a:lnTo>
                <a:lnTo>
                  <a:pt x="126792" y="76199"/>
                </a:lnTo>
                <a:lnTo>
                  <a:pt x="139225" y="50799"/>
                </a:lnTo>
                <a:lnTo>
                  <a:pt x="3886936" y="50799"/>
                </a:lnTo>
                <a:lnTo>
                  <a:pt x="3887529" y="63499"/>
                </a:lnTo>
                <a:lnTo>
                  <a:pt x="144556" y="63499"/>
                </a:lnTo>
                <a:lnTo>
                  <a:pt x="131439" y="88899"/>
                </a:lnTo>
                <a:lnTo>
                  <a:pt x="113823" y="101599"/>
                </a:lnTo>
                <a:lnTo>
                  <a:pt x="92319" y="126999"/>
                </a:lnTo>
                <a:lnTo>
                  <a:pt x="67539" y="139699"/>
                </a:lnTo>
                <a:lnTo>
                  <a:pt x="67539" y="177799"/>
                </a:lnTo>
                <a:lnTo>
                  <a:pt x="112019" y="177799"/>
                </a:lnTo>
                <a:lnTo>
                  <a:pt x="94801" y="190499"/>
                </a:lnTo>
                <a:lnTo>
                  <a:pt x="67539" y="203199"/>
                </a:lnTo>
                <a:lnTo>
                  <a:pt x="17773" y="203199"/>
                </a:lnTo>
                <a:lnTo>
                  <a:pt x="17773" y="5232399"/>
                </a:lnTo>
                <a:lnTo>
                  <a:pt x="29122" y="5232399"/>
                </a:lnTo>
                <a:lnTo>
                  <a:pt x="40138" y="5245099"/>
                </a:lnTo>
                <a:lnTo>
                  <a:pt x="67539" y="5245099"/>
                </a:lnTo>
                <a:lnTo>
                  <a:pt x="94652" y="5257799"/>
                </a:lnTo>
                <a:close/>
              </a:path>
              <a:path w="4029709" h="5461000" extrusionOk="0">
                <a:moveTo>
                  <a:pt x="115628" y="177799"/>
                </a:moveTo>
                <a:lnTo>
                  <a:pt x="67539" y="177799"/>
                </a:lnTo>
                <a:lnTo>
                  <a:pt x="108936" y="165099"/>
                </a:lnTo>
                <a:lnTo>
                  <a:pt x="144112" y="139699"/>
                </a:lnTo>
                <a:lnTo>
                  <a:pt x="171513" y="101599"/>
                </a:lnTo>
                <a:lnTo>
                  <a:pt x="189582" y="63499"/>
                </a:lnTo>
                <a:lnTo>
                  <a:pt x="207356" y="63499"/>
                </a:lnTo>
                <a:lnTo>
                  <a:pt x="187592" y="114299"/>
                </a:lnTo>
                <a:lnTo>
                  <a:pt x="156331" y="152399"/>
                </a:lnTo>
                <a:lnTo>
                  <a:pt x="115628" y="177799"/>
                </a:lnTo>
                <a:close/>
              </a:path>
              <a:path w="4029709" h="5461000" extrusionOk="0">
                <a:moveTo>
                  <a:pt x="3962176" y="177799"/>
                </a:moveTo>
                <a:lnTo>
                  <a:pt x="3911500" y="177799"/>
                </a:lnTo>
                <a:lnTo>
                  <a:pt x="3871533" y="152399"/>
                </a:lnTo>
                <a:lnTo>
                  <a:pt x="3839466" y="114299"/>
                </a:lnTo>
                <a:lnTo>
                  <a:pt x="3819397" y="63499"/>
                </a:lnTo>
                <a:lnTo>
                  <a:pt x="3838020" y="63499"/>
                </a:lnTo>
                <a:lnTo>
                  <a:pt x="3856036" y="101599"/>
                </a:lnTo>
                <a:lnTo>
                  <a:pt x="3883974" y="139699"/>
                </a:lnTo>
                <a:lnTo>
                  <a:pt x="3919909" y="165099"/>
                </a:lnTo>
                <a:lnTo>
                  <a:pt x="3962176" y="177799"/>
                </a:lnTo>
                <a:close/>
              </a:path>
              <a:path w="4029709" h="5461000" extrusionOk="0">
                <a:moveTo>
                  <a:pt x="3836578" y="5384799"/>
                </a:moveTo>
                <a:lnTo>
                  <a:pt x="3818804" y="5384799"/>
                </a:lnTo>
                <a:lnTo>
                  <a:pt x="3838506" y="5333999"/>
                </a:lnTo>
                <a:lnTo>
                  <a:pt x="3870570" y="5295899"/>
                </a:lnTo>
                <a:lnTo>
                  <a:pt x="3912698" y="5270499"/>
                </a:lnTo>
                <a:lnTo>
                  <a:pt x="3962769" y="5245099"/>
                </a:lnTo>
                <a:lnTo>
                  <a:pt x="3962769" y="203199"/>
                </a:lnTo>
                <a:lnTo>
                  <a:pt x="3913560" y="177799"/>
                </a:lnTo>
                <a:lnTo>
                  <a:pt x="3962769" y="177799"/>
                </a:lnTo>
                <a:lnTo>
                  <a:pt x="3962769" y="139699"/>
                </a:lnTo>
                <a:lnTo>
                  <a:pt x="3936775" y="126999"/>
                </a:lnTo>
                <a:lnTo>
                  <a:pt x="3914337" y="114299"/>
                </a:lnTo>
                <a:lnTo>
                  <a:pt x="3896119" y="88899"/>
                </a:lnTo>
                <a:lnTo>
                  <a:pt x="3882788" y="63499"/>
                </a:lnTo>
                <a:lnTo>
                  <a:pt x="3889010" y="63499"/>
                </a:lnTo>
                <a:lnTo>
                  <a:pt x="3900424" y="88899"/>
                </a:lnTo>
                <a:lnTo>
                  <a:pt x="3918262" y="101599"/>
                </a:lnTo>
                <a:lnTo>
                  <a:pt x="3940432" y="126999"/>
                </a:lnTo>
                <a:lnTo>
                  <a:pt x="3966324" y="139699"/>
                </a:lnTo>
                <a:lnTo>
                  <a:pt x="3968101" y="139699"/>
                </a:lnTo>
                <a:lnTo>
                  <a:pt x="3968101" y="190499"/>
                </a:lnTo>
                <a:lnTo>
                  <a:pt x="4029715" y="190499"/>
                </a:lnTo>
                <a:lnTo>
                  <a:pt x="4029715" y="203199"/>
                </a:lnTo>
                <a:lnTo>
                  <a:pt x="3968101" y="203199"/>
                </a:lnTo>
                <a:lnTo>
                  <a:pt x="3968101" y="5245099"/>
                </a:lnTo>
                <a:lnTo>
                  <a:pt x="4029715" y="5245099"/>
                </a:lnTo>
                <a:lnTo>
                  <a:pt x="4029715" y="5257799"/>
                </a:lnTo>
                <a:lnTo>
                  <a:pt x="3962176" y="5257799"/>
                </a:lnTo>
                <a:lnTo>
                  <a:pt x="3919058" y="5283199"/>
                </a:lnTo>
                <a:lnTo>
                  <a:pt x="3882493" y="5308599"/>
                </a:lnTo>
                <a:lnTo>
                  <a:pt x="3854370" y="5346699"/>
                </a:lnTo>
                <a:lnTo>
                  <a:pt x="3836578" y="5384799"/>
                </a:lnTo>
                <a:close/>
              </a:path>
              <a:path w="4029709" h="5461000" extrusionOk="0">
                <a:moveTo>
                  <a:pt x="67539" y="5245099"/>
                </a:moveTo>
                <a:lnTo>
                  <a:pt x="61614" y="5245099"/>
                </a:lnTo>
                <a:lnTo>
                  <a:pt x="61614" y="203199"/>
                </a:lnTo>
                <a:lnTo>
                  <a:pt x="67539" y="203199"/>
                </a:lnTo>
                <a:lnTo>
                  <a:pt x="67539" y="5245099"/>
                </a:lnTo>
                <a:close/>
              </a:path>
              <a:path w="4029709" h="5461000" extrusionOk="0">
                <a:moveTo>
                  <a:pt x="4029715" y="5245099"/>
                </a:moveTo>
                <a:lnTo>
                  <a:pt x="4011942" y="5245099"/>
                </a:lnTo>
                <a:lnTo>
                  <a:pt x="4011942" y="203199"/>
                </a:lnTo>
                <a:lnTo>
                  <a:pt x="4029715" y="203199"/>
                </a:lnTo>
                <a:lnTo>
                  <a:pt x="4029715" y="5245099"/>
                </a:lnTo>
                <a:close/>
              </a:path>
              <a:path w="4029709" h="5461000" extrusionOk="0">
                <a:moveTo>
                  <a:pt x="353098" y="5397499"/>
                </a:moveTo>
                <a:lnTo>
                  <a:pt x="141002" y="5397499"/>
                </a:lnTo>
                <a:lnTo>
                  <a:pt x="128542" y="5372099"/>
                </a:lnTo>
                <a:lnTo>
                  <a:pt x="111083" y="5346699"/>
                </a:lnTo>
                <a:lnTo>
                  <a:pt x="89181" y="5321299"/>
                </a:lnTo>
                <a:lnTo>
                  <a:pt x="63391" y="5308599"/>
                </a:lnTo>
                <a:lnTo>
                  <a:pt x="61614" y="5308599"/>
                </a:lnTo>
                <a:lnTo>
                  <a:pt x="61614" y="5257799"/>
                </a:lnTo>
                <a:lnTo>
                  <a:pt x="67539" y="5257799"/>
                </a:lnTo>
                <a:lnTo>
                  <a:pt x="67539" y="5308599"/>
                </a:lnTo>
                <a:lnTo>
                  <a:pt x="93421" y="5321299"/>
                </a:lnTo>
                <a:lnTo>
                  <a:pt x="115527" y="5333999"/>
                </a:lnTo>
                <a:lnTo>
                  <a:pt x="133189" y="5359399"/>
                </a:lnTo>
                <a:lnTo>
                  <a:pt x="145741" y="5384799"/>
                </a:lnTo>
                <a:lnTo>
                  <a:pt x="353098" y="5384799"/>
                </a:lnTo>
                <a:lnTo>
                  <a:pt x="353098" y="5397499"/>
                </a:lnTo>
                <a:close/>
              </a:path>
              <a:path w="4029709" h="5461000" extrusionOk="0">
                <a:moveTo>
                  <a:pt x="208541" y="5384799"/>
                </a:moveTo>
                <a:lnTo>
                  <a:pt x="190175" y="5384799"/>
                </a:lnTo>
                <a:lnTo>
                  <a:pt x="172679" y="5346699"/>
                </a:lnTo>
                <a:lnTo>
                  <a:pt x="145297" y="5308599"/>
                </a:lnTo>
                <a:lnTo>
                  <a:pt x="109695" y="5283199"/>
                </a:lnTo>
                <a:lnTo>
                  <a:pt x="67539" y="5257799"/>
                </a:lnTo>
                <a:lnTo>
                  <a:pt x="111780" y="5257799"/>
                </a:lnTo>
                <a:lnTo>
                  <a:pt x="116730" y="5270499"/>
                </a:lnTo>
                <a:lnTo>
                  <a:pt x="158035" y="5295899"/>
                </a:lnTo>
                <a:lnTo>
                  <a:pt x="189342" y="5333999"/>
                </a:lnTo>
                <a:lnTo>
                  <a:pt x="208541" y="5384799"/>
                </a:lnTo>
                <a:close/>
              </a:path>
              <a:path w="4029709" h="5461000" extrusionOk="0">
                <a:moveTo>
                  <a:pt x="3887529" y="5397499"/>
                </a:moveTo>
                <a:lnTo>
                  <a:pt x="353098" y="5397499"/>
                </a:lnTo>
                <a:lnTo>
                  <a:pt x="353098" y="5384799"/>
                </a:lnTo>
                <a:lnTo>
                  <a:pt x="3881011" y="5384799"/>
                </a:lnTo>
                <a:lnTo>
                  <a:pt x="3893860" y="5359399"/>
                </a:lnTo>
                <a:lnTo>
                  <a:pt x="3912263" y="5333999"/>
                </a:lnTo>
                <a:lnTo>
                  <a:pt x="3935331" y="5321299"/>
                </a:lnTo>
                <a:lnTo>
                  <a:pt x="3962176" y="5308599"/>
                </a:lnTo>
                <a:lnTo>
                  <a:pt x="3962176" y="5257799"/>
                </a:lnTo>
                <a:lnTo>
                  <a:pt x="3969286" y="5257799"/>
                </a:lnTo>
                <a:lnTo>
                  <a:pt x="3969286" y="5308599"/>
                </a:lnTo>
                <a:lnTo>
                  <a:pt x="3967509" y="5308599"/>
                </a:lnTo>
                <a:lnTo>
                  <a:pt x="3941015" y="5321299"/>
                </a:lnTo>
                <a:lnTo>
                  <a:pt x="3918187" y="5346699"/>
                </a:lnTo>
                <a:lnTo>
                  <a:pt x="3900025" y="5372099"/>
                </a:lnTo>
                <a:lnTo>
                  <a:pt x="3887529" y="5397499"/>
                </a:lnTo>
                <a:close/>
              </a:path>
              <a:path w="4029709" h="5461000" extrusionOk="0">
                <a:moveTo>
                  <a:pt x="211623" y="5410199"/>
                </a:moveTo>
                <a:lnTo>
                  <a:pt x="193943" y="5410199"/>
                </a:lnTo>
                <a:lnTo>
                  <a:pt x="191952" y="5397499"/>
                </a:lnTo>
                <a:lnTo>
                  <a:pt x="209726" y="5397499"/>
                </a:lnTo>
                <a:lnTo>
                  <a:pt x="211623" y="5410199"/>
                </a:lnTo>
                <a:close/>
              </a:path>
              <a:path w="4029709" h="5461000" extrusionOk="0">
                <a:moveTo>
                  <a:pt x="3834588" y="5410199"/>
                </a:moveTo>
                <a:lnTo>
                  <a:pt x="3815380" y="5410199"/>
                </a:lnTo>
                <a:lnTo>
                  <a:pt x="3817027" y="5397499"/>
                </a:lnTo>
                <a:lnTo>
                  <a:pt x="3836578" y="5397499"/>
                </a:lnTo>
                <a:lnTo>
                  <a:pt x="3834588" y="5410199"/>
                </a:lnTo>
                <a:close/>
              </a:path>
              <a:path w="4029709" h="5461000" extrusionOk="0">
                <a:moveTo>
                  <a:pt x="3831839" y="5448299"/>
                </a:moveTo>
                <a:lnTo>
                  <a:pt x="196692" y="5448299"/>
                </a:lnTo>
                <a:lnTo>
                  <a:pt x="196692" y="5435599"/>
                </a:lnTo>
                <a:lnTo>
                  <a:pt x="196371" y="5422899"/>
                </a:lnTo>
                <a:lnTo>
                  <a:pt x="195433" y="5410199"/>
                </a:lnTo>
                <a:lnTo>
                  <a:pt x="212910" y="5410199"/>
                </a:lnTo>
                <a:lnTo>
                  <a:pt x="213641" y="5422899"/>
                </a:lnTo>
                <a:lnTo>
                  <a:pt x="213873" y="5435599"/>
                </a:lnTo>
                <a:lnTo>
                  <a:pt x="3831839" y="5435599"/>
                </a:lnTo>
                <a:lnTo>
                  <a:pt x="3831839" y="5448299"/>
                </a:lnTo>
                <a:close/>
              </a:path>
              <a:path w="4029709" h="5461000" extrusionOk="0">
                <a:moveTo>
                  <a:pt x="3831839" y="5435599"/>
                </a:moveTo>
                <a:lnTo>
                  <a:pt x="3812899" y="5435599"/>
                </a:lnTo>
                <a:lnTo>
                  <a:pt x="3813195" y="5422899"/>
                </a:lnTo>
                <a:lnTo>
                  <a:pt x="3814065" y="5410199"/>
                </a:lnTo>
                <a:lnTo>
                  <a:pt x="3833131" y="5410199"/>
                </a:lnTo>
                <a:lnTo>
                  <a:pt x="3832163" y="5422899"/>
                </a:lnTo>
                <a:lnTo>
                  <a:pt x="3831839" y="5435599"/>
                </a:lnTo>
                <a:close/>
              </a:path>
              <a:path w="4029709" h="5461000" extrusionOk="0">
                <a:moveTo>
                  <a:pt x="3832969" y="5460999"/>
                </a:moveTo>
                <a:lnTo>
                  <a:pt x="195561" y="5460999"/>
                </a:lnTo>
                <a:lnTo>
                  <a:pt x="196099" y="5448299"/>
                </a:lnTo>
                <a:lnTo>
                  <a:pt x="3832431" y="5448299"/>
                </a:lnTo>
                <a:lnTo>
                  <a:pt x="3832969" y="5460999"/>
                </a:lnTo>
                <a:close/>
              </a:path>
            </a:pathLst>
          </a:custGeom>
          <a:solidFill>
            <a:srgbClr val="CFA3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12"/>
          <p:cNvSpPr txBox="1"/>
          <p:nvPr/>
        </p:nvSpPr>
        <p:spPr>
          <a:xfrm>
            <a:off x="2719834" y="1263918"/>
            <a:ext cx="4251776" cy="1149610"/>
          </a:xfrm>
          <a:prstGeom prst="rect">
            <a:avLst/>
          </a:prstGeom>
          <a:noFill/>
          <a:ln>
            <a:noFill/>
          </a:ln>
        </p:spPr>
        <p:txBody>
          <a:bodyPr spcFirstLastPara="1" wrap="square" lIns="0" tIns="12700" rIns="0" bIns="0" anchor="t" anchorCtr="0">
            <a:spAutoFit/>
          </a:bodyPr>
          <a:lstStyle/>
          <a:p>
            <a:pPr marL="1075055" marR="38735" lvl="0" indent="-1028700" algn="ctr" rtl="0">
              <a:lnSpc>
                <a:spcPct val="116700"/>
              </a:lnSpc>
              <a:spcBef>
                <a:spcPts val="0"/>
              </a:spcBef>
              <a:spcAft>
                <a:spcPts val="0"/>
              </a:spcAft>
              <a:buClr>
                <a:srgbClr val="000000"/>
              </a:buClr>
              <a:buSzPts val="1600"/>
              <a:buFont typeface="Arial"/>
              <a:buNone/>
            </a:pPr>
            <a:r>
              <a:rPr lang="fr-FR" sz="1600" b="1" i="0" u="none" strike="noStrike" cap="none">
                <a:solidFill>
                  <a:schemeClr val="dk1"/>
                </a:solidFill>
                <a:latin typeface="Avenir"/>
                <a:ea typeface="Avenir"/>
                <a:cs typeface="Avenir"/>
                <a:sym typeface="Avenir"/>
              </a:rPr>
              <a:t>COMPOSITION DES EQUIPES </a:t>
            </a:r>
            <a:endParaRPr sz="1600" b="1" i="0" u="none" strike="noStrike" cap="none">
              <a:solidFill>
                <a:schemeClr val="dk1"/>
              </a:solidFill>
              <a:latin typeface="Avenir"/>
              <a:ea typeface="Avenir"/>
              <a:cs typeface="Avenir"/>
              <a:sym typeface="Avenir"/>
            </a:endParaRPr>
          </a:p>
          <a:p>
            <a:pPr marL="1075055" marR="38735" lvl="0" indent="-1028700" algn="ctr" rtl="0">
              <a:lnSpc>
                <a:spcPct val="116700"/>
              </a:lnSpc>
              <a:spcBef>
                <a:spcPts val="100"/>
              </a:spcBef>
              <a:spcAft>
                <a:spcPts val="0"/>
              </a:spcAft>
              <a:buClr>
                <a:srgbClr val="000000"/>
              </a:buClr>
              <a:buSzPts val="1600"/>
              <a:buFont typeface="Arial"/>
              <a:buNone/>
            </a:pPr>
            <a:r>
              <a:rPr lang="fr-FR" sz="1600" b="1" i="0" u="none" strike="noStrike" cap="none">
                <a:solidFill>
                  <a:schemeClr val="dk1"/>
                </a:solidFill>
                <a:latin typeface="Avenir"/>
                <a:ea typeface="Avenir"/>
                <a:cs typeface="Avenir"/>
                <a:sym typeface="Avenir"/>
              </a:rPr>
              <a:t>PROFIL DES CANDIDATS</a:t>
            </a:r>
            <a:endParaRPr sz="1600" b="1" i="0" u="none" strike="noStrike" cap="none">
              <a:solidFill>
                <a:schemeClr val="dk1"/>
              </a:solidFill>
              <a:latin typeface="Avenir"/>
              <a:ea typeface="Avenir"/>
              <a:cs typeface="Avenir"/>
              <a:sym typeface="Avenir"/>
            </a:endParaRPr>
          </a:p>
          <a:p>
            <a:pPr marL="1075055" marR="38735" lvl="0" indent="-1028700" algn="ctr" rtl="0">
              <a:lnSpc>
                <a:spcPct val="116700"/>
              </a:lnSpc>
              <a:spcBef>
                <a:spcPts val="100"/>
              </a:spcBef>
              <a:spcAft>
                <a:spcPts val="0"/>
              </a:spcAft>
              <a:buClr>
                <a:srgbClr val="000000"/>
              </a:buClr>
              <a:buSzPts val="1600"/>
              <a:buFont typeface="Arial"/>
              <a:buNone/>
            </a:pPr>
            <a:endParaRPr sz="1600" b="1" i="0" u="none" strike="noStrike" cap="none">
              <a:solidFill>
                <a:schemeClr val="dk1"/>
              </a:solidFill>
              <a:latin typeface="Avenir"/>
              <a:ea typeface="Avenir"/>
              <a:cs typeface="Avenir"/>
              <a:sym typeface="Avenir"/>
            </a:endParaRPr>
          </a:p>
          <a:p>
            <a:pPr marL="1075055" marR="38735" lvl="0" indent="-1028700" algn="ctr" rtl="0">
              <a:lnSpc>
                <a:spcPct val="116700"/>
              </a:lnSpc>
              <a:spcBef>
                <a:spcPts val="10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Un Espoir, un Coach et un Mentor</a:t>
            </a:r>
            <a:endParaRPr sz="1300" b="0" i="0" u="none" strike="noStrike" cap="none">
              <a:solidFill>
                <a:schemeClr val="dk1"/>
              </a:solidFill>
              <a:latin typeface="Avenir"/>
              <a:ea typeface="Avenir"/>
              <a:cs typeface="Avenir"/>
              <a:sym typeface="Avenir"/>
            </a:endParaRPr>
          </a:p>
        </p:txBody>
      </p:sp>
      <p:sp>
        <p:nvSpPr>
          <p:cNvPr id="334" name="Google Shape;334;p12"/>
          <p:cNvSpPr txBox="1"/>
          <p:nvPr/>
        </p:nvSpPr>
        <p:spPr>
          <a:xfrm>
            <a:off x="2719834" y="2314814"/>
            <a:ext cx="4251776" cy="1375056"/>
          </a:xfrm>
          <a:prstGeom prst="rect">
            <a:avLst/>
          </a:prstGeom>
          <a:noFill/>
          <a:ln>
            <a:noFill/>
          </a:ln>
        </p:spPr>
        <p:txBody>
          <a:bodyPr spcFirstLastPara="1" wrap="square" lIns="0" tIns="36825" rIns="0" bIns="0" anchor="t" anchorCtr="0">
            <a:spAutoFit/>
          </a:bodyPr>
          <a:lstStyle/>
          <a:p>
            <a:pPr marL="0" marR="3048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dk1"/>
              </a:solidFill>
              <a:latin typeface="Avenir"/>
              <a:ea typeface="Avenir"/>
              <a:cs typeface="Avenir"/>
              <a:sym typeface="Avenir"/>
            </a:endParaRPr>
          </a:p>
          <a:p>
            <a:pPr marL="0" marR="30480" lvl="0" indent="0" algn="ctr" rtl="0">
              <a:lnSpc>
                <a:spcPct val="100000"/>
              </a:lnSpc>
              <a:spcBef>
                <a:spcPts val="290"/>
              </a:spcBef>
              <a:spcAft>
                <a:spcPts val="0"/>
              </a:spcAft>
              <a:buClr>
                <a:srgbClr val="000000"/>
              </a:buClr>
              <a:buSzPts val="1300"/>
              <a:buFont typeface="Arial"/>
              <a:buNone/>
            </a:pPr>
            <a:r>
              <a:rPr lang="fr-FR" sz="1300" b="1" i="0" u="none" strike="noStrike" cap="none">
                <a:solidFill>
                  <a:schemeClr val="dk1"/>
                </a:solidFill>
                <a:latin typeface="Avenir"/>
                <a:ea typeface="Avenir"/>
                <a:cs typeface="Avenir"/>
                <a:sym typeface="Avenir"/>
              </a:rPr>
              <a:t>Jeune Espoir</a:t>
            </a:r>
            <a:endParaRPr sz="1300" b="1" i="0" u="none" strike="noStrike" cap="none">
              <a:solidFill>
                <a:schemeClr val="dk1"/>
              </a:solidFill>
              <a:latin typeface="Avenir"/>
              <a:ea typeface="Avenir"/>
              <a:cs typeface="Avenir"/>
              <a:sym typeface="Avenir"/>
            </a:endParaRPr>
          </a:p>
          <a:p>
            <a:pPr marL="12700" marR="5080" lvl="0" indent="-635"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Né(e) après le 31 Août 2007, il doit être scolarisé </a:t>
            </a:r>
            <a:endParaRPr sz="1300" b="0" i="0" u="none" strike="noStrike" cap="none">
              <a:solidFill>
                <a:schemeClr val="dk1"/>
              </a:solidFill>
              <a:latin typeface="Avenir"/>
              <a:ea typeface="Avenir"/>
              <a:cs typeface="Avenir"/>
              <a:sym typeface="Avenir"/>
            </a:endParaRPr>
          </a:p>
          <a:p>
            <a:pPr marL="12700" marR="5080" lvl="0" indent="-635"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ou en contrat d’apprentissage : école privée, école privée sous contrat, lycée hôtelier, lycée professionnel, CFA, basé en France où à l’international.</a:t>
            </a:r>
            <a:endParaRPr sz="1300" b="0" i="0" u="none" strike="noStrike" cap="none">
              <a:solidFill>
                <a:schemeClr val="dk1"/>
              </a:solidFill>
              <a:latin typeface="Avenir"/>
              <a:ea typeface="Avenir"/>
              <a:cs typeface="Avenir"/>
              <a:sym typeface="Avenir"/>
            </a:endParaRPr>
          </a:p>
        </p:txBody>
      </p:sp>
      <p:sp>
        <p:nvSpPr>
          <p:cNvPr id="335" name="Google Shape;335;p12"/>
          <p:cNvSpPr txBox="1"/>
          <p:nvPr/>
        </p:nvSpPr>
        <p:spPr>
          <a:xfrm>
            <a:off x="2719834" y="3863768"/>
            <a:ext cx="4173118" cy="465320"/>
          </a:xfrm>
          <a:prstGeom prst="rect">
            <a:avLst/>
          </a:prstGeom>
          <a:noFill/>
          <a:ln>
            <a:noFill/>
          </a:ln>
        </p:spPr>
        <p:txBody>
          <a:bodyPr spcFirstLastPara="1" wrap="square" lIns="0" tIns="36825" rIns="0" bIns="0" anchor="t" anchorCtr="0">
            <a:spAutoFit/>
          </a:bodyPr>
          <a:lstStyle/>
          <a:p>
            <a:pPr marL="0" marR="3048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dk1"/>
                </a:solidFill>
                <a:latin typeface="Avenir"/>
                <a:ea typeface="Avenir"/>
                <a:cs typeface="Avenir"/>
                <a:sym typeface="Avenir"/>
              </a:rPr>
              <a:t>Coach</a:t>
            </a:r>
            <a:endParaRPr sz="1300" b="1" i="0" u="none" strike="noStrike" cap="none">
              <a:solidFill>
                <a:schemeClr val="dk1"/>
              </a:solidFill>
              <a:latin typeface="Avenir"/>
              <a:ea typeface="Avenir"/>
              <a:cs typeface="Avenir"/>
              <a:sym typeface="Avenir"/>
            </a:endParaRPr>
          </a:p>
          <a:p>
            <a:pPr marL="12700" marR="5080" lvl="0" indent="0"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Un Enseignant - Formateur de son choix.</a:t>
            </a:r>
            <a:endParaRPr sz="1300" b="0" i="0" u="none" strike="noStrike" cap="none">
              <a:solidFill>
                <a:schemeClr val="dk1"/>
              </a:solidFill>
              <a:latin typeface="Avenir"/>
              <a:ea typeface="Avenir"/>
              <a:cs typeface="Avenir"/>
              <a:sym typeface="Avenir"/>
            </a:endParaRPr>
          </a:p>
        </p:txBody>
      </p:sp>
      <p:sp>
        <p:nvSpPr>
          <p:cNvPr id="336" name="Google Shape;336;p12"/>
          <p:cNvSpPr txBox="1"/>
          <p:nvPr/>
        </p:nvSpPr>
        <p:spPr>
          <a:xfrm>
            <a:off x="2678068" y="4502986"/>
            <a:ext cx="4256700" cy="2035500"/>
          </a:xfrm>
          <a:prstGeom prst="rect">
            <a:avLst/>
          </a:prstGeom>
          <a:noFill/>
          <a:ln>
            <a:noFill/>
          </a:ln>
        </p:spPr>
        <p:txBody>
          <a:bodyPr spcFirstLastPara="1" wrap="square" lIns="0" tIns="36825"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dk1"/>
                </a:solidFill>
                <a:latin typeface="Avenir"/>
                <a:ea typeface="Avenir"/>
                <a:cs typeface="Avenir"/>
                <a:sym typeface="Avenir"/>
              </a:rPr>
              <a:t>Mentor</a:t>
            </a:r>
            <a:endParaRPr sz="1300" b="1" i="0" u="none" strike="noStrike" cap="none">
              <a:solidFill>
                <a:schemeClr val="dk1"/>
              </a:solidFill>
              <a:latin typeface="Avenir"/>
              <a:ea typeface="Avenir"/>
              <a:cs typeface="Avenir"/>
              <a:sym typeface="Avenir"/>
            </a:endParaRPr>
          </a:p>
          <a:p>
            <a:pPr marL="207645" marR="184785" lvl="0" indent="22225"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Le Jeune Espoir et son Coach seront rejoints </a:t>
            </a:r>
            <a:endParaRPr sz="1300" b="0" i="0" u="none" strike="noStrike" cap="none">
              <a:solidFill>
                <a:schemeClr val="dk1"/>
              </a:solidFill>
              <a:latin typeface="Avenir"/>
              <a:ea typeface="Avenir"/>
              <a:cs typeface="Avenir"/>
              <a:sym typeface="Avenir"/>
            </a:endParaRPr>
          </a:p>
          <a:p>
            <a:pPr marL="207645" marR="184785" lvl="0" indent="22225"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via un tirage au sort par un Mentor, membre </a:t>
            </a:r>
            <a:endParaRPr sz="1300" b="0" i="0" u="none" strike="noStrike" cap="none">
              <a:solidFill>
                <a:schemeClr val="dk1"/>
              </a:solidFill>
              <a:latin typeface="Avenir"/>
              <a:ea typeface="Avenir"/>
              <a:cs typeface="Avenir"/>
              <a:sym typeface="Avenir"/>
            </a:endParaRPr>
          </a:p>
          <a:p>
            <a:pPr marL="207645" marR="184785" lvl="0" indent="22225"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du Trophée </a:t>
            </a:r>
            <a:r>
              <a:rPr lang="fr-FR" sz="1300">
                <a:solidFill>
                  <a:schemeClr val="dk1"/>
                </a:solidFill>
                <a:latin typeface="Avenir"/>
                <a:ea typeface="Avenir"/>
                <a:cs typeface="Avenir"/>
                <a:sym typeface="Avenir"/>
              </a:rPr>
              <a:t>Maître</a:t>
            </a:r>
            <a:r>
              <a:rPr lang="fr-FR" sz="1300" b="0" i="0" u="none" strike="noStrike" cap="none">
                <a:solidFill>
                  <a:schemeClr val="dk1"/>
                </a:solidFill>
                <a:latin typeface="Avenir"/>
                <a:ea typeface="Avenir"/>
                <a:cs typeface="Avenir"/>
                <a:sym typeface="Avenir"/>
              </a:rPr>
              <a:t> d’Hôtel.</a:t>
            </a:r>
            <a:endParaRPr sz="1300" b="0" i="0" u="none" strike="noStrike" cap="none">
              <a:solidFill>
                <a:schemeClr val="dk1"/>
              </a:solidFill>
              <a:latin typeface="Avenir"/>
              <a:ea typeface="Avenir"/>
              <a:cs typeface="Avenir"/>
              <a:sym typeface="Avenir"/>
            </a:endParaRPr>
          </a:p>
          <a:p>
            <a:pPr marL="207645" marR="184785" lvl="0" indent="22225" algn="ctr" rtl="0">
              <a:lnSpc>
                <a:spcPct val="114100"/>
              </a:lnSpc>
              <a:spcBef>
                <a:spcPts val="0"/>
              </a:spcBef>
              <a:spcAft>
                <a:spcPts val="0"/>
              </a:spcAft>
              <a:buClr>
                <a:srgbClr val="000000"/>
              </a:buClr>
              <a:buSzPts val="1300"/>
              <a:buFont typeface="Arial"/>
              <a:buNone/>
            </a:pPr>
            <a:endParaRPr sz="1300" b="0" i="0" u="none" strike="noStrike" cap="none">
              <a:solidFill>
                <a:schemeClr val="dk1"/>
              </a:solidFill>
              <a:latin typeface="Avenir"/>
              <a:ea typeface="Avenir"/>
              <a:cs typeface="Avenir"/>
              <a:sym typeface="Avenir"/>
            </a:endParaRPr>
          </a:p>
          <a:p>
            <a:pPr marL="12065" marR="5080" lvl="0" indent="0"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Le Mentor et le Coach conseillent le jeune espoir </a:t>
            </a:r>
            <a:endParaRPr sz="1300" b="0" i="0" u="none" strike="noStrike" cap="none">
              <a:solidFill>
                <a:schemeClr val="dk1"/>
              </a:solidFill>
              <a:latin typeface="Avenir"/>
              <a:ea typeface="Avenir"/>
              <a:cs typeface="Avenir"/>
              <a:sym typeface="Avenir"/>
            </a:endParaRPr>
          </a:p>
          <a:p>
            <a:pPr marL="12065" marR="5080" lvl="0" indent="0"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tout au long du concours mais ne pourront pas </a:t>
            </a:r>
            <a:endParaRPr sz="1300" b="0" i="0" u="none" strike="noStrike" cap="none">
              <a:solidFill>
                <a:schemeClr val="dk1"/>
              </a:solidFill>
              <a:latin typeface="Avenir"/>
              <a:ea typeface="Avenir"/>
              <a:cs typeface="Avenir"/>
              <a:sym typeface="Avenir"/>
            </a:endParaRPr>
          </a:p>
          <a:p>
            <a:pPr marL="12065" marR="5080" lvl="0" indent="0"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intervenir dans l’un des ateliers techniquement </a:t>
            </a:r>
            <a:endParaRPr sz="1300" b="0" i="0" u="none" strike="noStrike" cap="none">
              <a:solidFill>
                <a:schemeClr val="dk1"/>
              </a:solidFill>
              <a:latin typeface="Avenir"/>
              <a:ea typeface="Avenir"/>
              <a:cs typeface="Avenir"/>
              <a:sym typeface="Avenir"/>
            </a:endParaRPr>
          </a:p>
          <a:p>
            <a:pPr marL="12065" marR="5080" lvl="0" indent="0" algn="ctr" rtl="0">
              <a:lnSpc>
                <a:spcPct val="114100"/>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ou oralement auprès des jurys.</a:t>
            </a:r>
            <a:endParaRPr sz="1300" b="0" i="0" u="none" strike="noStrike" cap="none">
              <a:solidFill>
                <a:schemeClr val="dk1"/>
              </a:solidFill>
              <a:latin typeface="Avenir"/>
              <a:ea typeface="Avenir"/>
              <a:cs typeface="Avenir"/>
              <a:sym typeface="Avenir"/>
            </a:endParaRPr>
          </a:p>
        </p:txBody>
      </p:sp>
      <p:sp>
        <p:nvSpPr>
          <p:cNvPr id="337" name="Google Shape;337;p12"/>
          <p:cNvSpPr/>
          <p:nvPr/>
        </p:nvSpPr>
        <p:spPr>
          <a:xfrm>
            <a:off x="7409177" y="1068422"/>
            <a:ext cx="4575993" cy="5590692"/>
          </a:xfrm>
          <a:custGeom>
            <a:avLst/>
            <a:gdLst/>
            <a:ahLst/>
            <a:cxnLst/>
            <a:rect l="l" t="t" r="r" b="b"/>
            <a:pathLst>
              <a:path w="4233545" h="6108700" extrusionOk="0">
                <a:moveTo>
                  <a:pt x="211077" y="50799"/>
                </a:moveTo>
                <a:lnTo>
                  <a:pt x="192508" y="50799"/>
                </a:lnTo>
                <a:lnTo>
                  <a:pt x="194194" y="38099"/>
                </a:lnTo>
                <a:lnTo>
                  <a:pt x="195174" y="25399"/>
                </a:lnTo>
                <a:lnTo>
                  <a:pt x="195489" y="12699"/>
                </a:lnTo>
                <a:lnTo>
                  <a:pt x="195507" y="0"/>
                </a:lnTo>
                <a:lnTo>
                  <a:pt x="4034921" y="0"/>
                </a:lnTo>
                <a:lnTo>
                  <a:pt x="4034921" y="12699"/>
                </a:lnTo>
                <a:lnTo>
                  <a:pt x="213855" y="12699"/>
                </a:lnTo>
                <a:lnTo>
                  <a:pt x="213541" y="25399"/>
                </a:lnTo>
                <a:lnTo>
                  <a:pt x="212614" y="38099"/>
                </a:lnTo>
                <a:lnTo>
                  <a:pt x="211077" y="50799"/>
                </a:lnTo>
                <a:close/>
              </a:path>
              <a:path w="4233545" h="6108700" extrusionOk="0">
                <a:moveTo>
                  <a:pt x="4037921" y="50799"/>
                </a:moveTo>
                <a:lnTo>
                  <a:pt x="4019863" y="50799"/>
                </a:lnTo>
                <a:lnTo>
                  <a:pt x="4018388" y="38099"/>
                </a:lnTo>
                <a:lnTo>
                  <a:pt x="4017472" y="25399"/>
                </a:lnTo>
                <a:lnTo>
                  <a:pt x="4017148" y="12699"/>
                </a:lnTo>
                <a:lnTo>
                  <a:pt x="4034921" y="12699"/>
                </a:lnTo>
                <a:lnTo>
                  <a:pt x="4035254" y="25399"/>
                </a:lnTo>
                <a:lnTo>
                  <a:pt x="4036254" y="38099"/>
                </a:lnTo>
                <a:lnTo>
                  <a:pt x="4037921" y="50799"/>
                </a:lnTo>
                <a:close/>
              </a:path>
              <a:path w="4233545" h="6108700" extrusionOk="0">
                <a:moveTo>
                  <a:pt x="94655" y="5905499"/>
                </a:moveTo>
                <a:lnTo>
                  <a:pt x="0" y="5905499"/>
                </a:lnTo>
                <a:lnTo>
                  <a:pt x="0" y="190499"/>
                </a:lnTo>
                <a:lnTo>
                  <a:pt x="61614" y="190499"/>
                </a:lnTo>
                <a:lnTo>
                  <a:pt x="61614" y="139699"/>
                </a:lnTo>
                <a:lnTo>
                  <a:pt x="63391" y="139699"/>
                </a:lnTo>
                <a:lnTo>
                  <a:pt x="88154" y="126999"/>
                </a:lnTo>
                <a:lnTo>
                  <a:pt x="109528" y="101599"/>
                </a:lnTo>
                <a:lnTo>
                  <a:pt x="126792" y="76199"/>
                </a:lnTo>
                <a:lnTo>
                  <a:pt x="139225" y="50799"/>
                </a:lnTo>
                <a:lnTo>
                  <a:pt x="4090611" y="50799"/>
                </a:lnTo>
                <a:lnTo>
                  <a:pt x="4091203" y="63499"/>
                </a:lnTo>
                <a:lnTo>
                  <a:pt x="144556" y="63499"/>
                </a:lnTo>
                <a:lnTo>
                  <a:pt x="131439" y="88899"/>
                </a:lnTo>
                <a:lnTo>
                  <a:pt x="113823" y="101599"/>
                </a:lnTo>
                <a:lnTo>
                  <a:pt x="92319" y="126999"/>
                </a:lnTo>
                <a:lnTo>
                  <a:pt x="67539" y="139699"/>
                </a:lnTo>
                <a:lnTo>
                  <a:pt x="67539" y="177799"/>
                </a:lnTo>
                <a:lnTo>
                  <a:pt x="112019" y="177799"/>
                </a:lnTo>
                <a:lnTo>
                  <a:pt x="94801" y="190499"/>
                </a:lnTo>
                <a:lnTo>
                  <a:pt x="67539" y="203199"/>
                </a:lnTo>
                <a:lnTo>
                  <a:pt x="17773" y="203199"/>
                </a:lnTo>
                <a:lnTo>
                  <a:pt x="17773" y="5880099"/>
                </a:lnTo>
                <a:lnTo>
                  <a:pt x="29122" y="5880099"/>
                </a:lnTo>
                <a:lnTo>
                  <a:pt x="40138" y="5892799"/>
                </a:lnTo>
                <a:lnTo>
                  <a:pt x="67539" y="5892799"/>
                </a:lnTo>
                <a:lnTo>
                  <a:pt x="94655" y="5905499"/>
                </a:lnTo>
                <a:close/>
              </a:path>
              <a:path w="4233545" h="6108700" extrusionOk="0">
                <a:moveTo>
                  <a:pt x="115628" y="177799"/>
                </a:moveTo>
                <a:lnTo>
                  <a:pt x="67539" y="177799"/>
                </a:lnTo>
                <a:lnTo>
                  <a:pt x="108936" y="165099"/>
                </a:lnTo>
                <a:lnTo>
                  <a:pt x="144112" y="139699"/>
                </a:lnTo>
                <a:lnTo>
                  <a:pt x="171513" y="101599"/>
                </a:lnTo>
                <a:lnTo>
                  <a:pt x="189582" y="63499"/>
                </a:lnTo>
                <a:lnTo>
                  <a:pt x="207356" y="63499"/>
                </a:lnTo>
                <a:lnTo>
                  <a:pt x="187592" y="114299"/>
                </a:lnTo>
                <a:lnTo>
                  <a:pt x="156331" y="152399"/>
                </a:lnTo>
                <a:lnTo>
                  <a:pt x="115628" y="177799"/>
                </a:lnTo>
                <a:close/>
              </a:path>
              <a:path w="4233545" h="6108700" extrusionOk="0">
                <a:moveTo>
                  <a:pt x="4165852" y="177799"/>
                </a:moveTo>
                <a:lnTo>
                  <a:pt x="4115175" y="177799"/>
                </a:lnTo>
                <a:lnTo>
                  <a:pt x="4075208" y="152399"/>
                </a:lnTo>
                <a:lnTo>
                  <a:pt x="4043142" y="114299"/>
                </a:lnTo>
                <a:lnTo>
                  <a:pt x="4023073" y="63499"/>
                </a:lnTo>
                <a:lnTo>
                  <a:pt x="4041695" y="63499"/>
                </a:lnTo>
                <a:lnTo>
                  <a:pt x="4059711" y="101599"/>
                </a:lnTo>
                <a:lnTo>
                  <a:pt x="4087649" y="139699"/>
                </a:lnTo>
                <a:lnTo>
                  <a:pt x="4123585" y="165099"/>
                </a:lnTo>
                <a:lnTo>
                  <a:pt x="4165852" y="177799"/>
                </a:lnTo>
                <a:close/>
              </a:path>
              <a:path w="4233545" h="6108700" extrusionOk="0">
                <a:moveTo>
                  <a:pt x="4040254" y="6032499"/>
                </a:moveTo>
                <a:lnTo>
                  <a:pt x="4022480" y="6032499"/>
                </a:lnTo>
                <a:lnTo>
                  <a:pt x="4042182" y="5981699"/>
                </a:lnTo>
                <a:lnTo>
                  <a:pt x="4074245" y="5943599"/>
                </a:lnTo>
                <a:lnTo>
                  <a:pt x="4116374" y="5905499"/>
                </a:lnTo>
                <a:lnTo>
                  <a:pt x="4166445" y="5892799"/>
                </a:lnTo>
                <a:lnTo>
                  <a:pt x="4166445" y="203199"/>
                </a:lnTo>
                <a:lnTo>
                  <a:pt x="4117236" y="177799"/>
                </a:lnTo>
                <a:lnTo>
                  <a:pt x="4166445" y="177799"/>
                </a:lnTo>
                <a:lnTo>
                  <a:pt x="4166445" y="139699"/>
                </a:lnTo>
                <a:lnTo>
                  <a:pt x="4140451" y="126999"/>
                </a:lnTo>
                <a:lnTo>
                  <a:pt x="4118012" y="114299"/>
                </a:lnTo>
                <a:lnTo>
                  <a:pt x="4099794" y="88899"/>
                </a:lnTo>
                <a:lnTo>
                  <a:pt x="4086465" y="63499"/>
                </a:lnTo>
                <a:lnTo>
                  <a:pt x="4092684" y="63499"/>
                </a:lnTo>
                <a:lnTo>
                  <a:pt x="4104098" y="88899"/>
                </a:lnTo>
                <a:lnTo>
                  <a:pt x="4121937" y="101599"/>
                </a:lnTo>
                <a:lnTo>
                  <a:pt x="4144107" y="126999"/>
                </a:lnTo>
                <a:lnTo>
                  <a:pt x="4169999" y="139699"/>
                </a:lnTo>
                <a:lnTo>
                  <a:pt x="4171777" y="139699"/>
                </a:lnTo>
                <a:lnTo>
                  <a:pt x="4171777" y="190499"/>
                </a:lnTo>
                <a:lnTo>
                  <a:pt x="4233391" y="190499"/>
                </a:lnTo>
                <a:lnTo>
                  <a:pt x="4233391" y="203199"/>
                </a:lnTo>
                <a:lnTo>
                  <a:pt x="4171777" y="203199"/>
                </a:lnTo>
                <a:lnTo>
                  <a:pt x="4171777" y="5892799"/>
                </a:lnTo>
                <a:lnTo>
                  <a:pt x="4233391" y="5892799"/>
                </a:lnTo>
                <a:lnTo>
                  <a:pt x="4233391" y="5905499"/>
                </a:lnTo>
                <a:lnTo>
                  <a:pt x="4165852" y="5905499"/>
                </a:lnTo>
                <a:lnTo>
                  <a:pt x="4122733" y="5930899"/>
                </a:lnTo>
                <a:lnTo>
                  <a:pt x="4086168" y="5956299"/>
                </a:lnTo>
                <a:lnTo>
                  <a:pt x="4058045" y="5994399"/>
                </a:lnTo>
                <a:lnTo>
                  <a:pt x="4040254" y="6032499"/>
                </a:lnTo>
                <a:close/>
              </a:path>
              <a:path w="4233545" h="6108700" extrusionOk="0">
                <a:moveTo>
                  <a:pt x="67539" y="5892799"/>
                </a:moveTo>
                <a:lnTo>
                  <a:pt x="61614" y="5892799"/>
                </a:lnTo>
                <a:lnTo>
                  <a:pt x="61614" y="203199"/>
                </a:lnTo>
                <a:lnTo>
                  <a:pt x="67539" y="203199"/>
                </a:lnTo>
                <a:lnTo>
                  <a:pt x="67539" y="5892799"/>
                </a:lnTo>
                <a:close/>
              </a:path>
              <a:path w="4233545" h="6108700" extrusionOk="0">
                <a:moveTo>
                  <a:pt x="4233391" y="5892799"/>
                </a:moveTo>
                <a:lnTo>
                  <a:pt x="4192290" y="5892799"/>
                </a:lnTo>
                <a:lnTo>
                  <a:pt x="4202685" y="5880099"/>
                </a:lnTo>
                <a:lnTo>
                  <a:pt x="4215617" y="5880099"/>
                </a:lnTo>
                <a:lnTo>
                  <a:pt x="4215617" y="203199"/>
                </a:lnTo>
                <a:lnTo>
                  <a:pt x="4233391" y="203199"/>
                </a:lnTo>
                <a:lnTo>
                  <a:pt x="4233391" y="5892799"/>
                </a:lnTo>
                <a:close/>
              </a:path>
              <a:path w="4233545" h="6108700" extrusionOk="0">
                <a:moveTo>
                  <a:pt x="353098" y="6045199"/>
                </a:moveTo>
                <a:lnTo>
                  <a:pt x="141002" y="6045199"/>
                </a:lnTo>
                <a:lnTo>
                  <a:pt x="128542" y="6019799"/>
                </a:lnTo>
                <a:lnTo>
                  <a:pt x="111083" y="5994399"/>
                </a:lnTo>
                <a:lnTo>
                  <a:pt x="89181" y="5968999"/>
                </a:lnTo>
                <a:lnTo>
                  <a:pt x="63391" y="5956299"/>
                </a:lnTo>
                <a:lnTo>
                  <a:pt x="61614" y="5956299"/>
                </a:lnTo>
                <a:lnTo>
                  <a:pt x="61614" y="5905499"/>
                </a:lnTo>
                <a:lnTo>
                  <a:pt x="67539" y="5905499"/>
                </a:lnTo>
                <a:lnTo>
                  <a:pt x="67539" y="5956299"/>
                </a:lnTo>
                <a:lnTo>
                  <a:pt x="93421" y="5968999"/>
                </a:lnTo>
                <a:lnTo>
                  <a:pt x="115527" y="5981699"/>
                </a:lnTo>
                <a:lnTo>
                  <a:pt x="133189" y="6007099"/>
                </a:lnTo>
                <a:lnTo>
                  <a:pt x="145741" y="6032499"/>
                </a:lnTo>
                <a:lnTo>
                  <a:pt x="353098" y="6032499"/>
                </a:lnTo>
                <a:lnTo>
                  <a:pt x="353098" y="6045199"/>
                </a:lnTo>
                <a:close/>
              </a:path>
              <a:path w="4233545" h="6108700" extrusionOk="0">
                <a:moveTo>
                  <a:pt x="208541" y="6032499"/>
                </a:moveTo>
                <a:lnTo>
                  <a:pt x="190175" y="6032499"/>
                </a:lnTo>
                <a:lnTo>
                  <a:pt x="172679" y="5994399"/>
                </a:lnTo>
                <a:lnTo>
                  <a:pt x="145297" y="5956299"/>
                </a:lnTo>
                <a:lnTo>
                  <a:pt x="109695" y="5930899"/>
                </a:lnTo>
                <a:lnTo>
                  <a:pt x="67539" y="5905499"/>
                </a:lnTo>
                <a:lnTo>
                  <a:pt x="111781" y="5905499"/>
                </a:lnTo>
                <a:lnTo>
                  <a:pt x="116730" y="5918199"/>
                </a:lnTo>
                <a:lnTo>
                  <a:pt x="158035" y="5943599"/>
                </a:lnTo>
                <a:lnTo>
                  <a:pt x="189342" y="5981699"/>
                </a:lnTo>
                <a:lnTo>
                  <a:pt x="208541" y="6032499"/>
                </a:lnTo>
                <a:close/>
              </a:path>
              <a:path w="4233545" h="6108700" extrusionOk="0">
                <a:moveTo>
                  <a:pt x="4091203" y="6045199"/>
                </a:moveTo>
                <a:lnTo>
                  <a:pt x="353098" y="6045199"/>
                </a:lnTo>
                <a:lnTo>
                  <a:pt x="353098" y="6032499"/>
                </a:lnTo>
                <a:lnTo>
                  <a:pt x="4084687" y="6032499"/>
                </a:lnTo>
                <a:lnTo>
                  <a:pt x="4097535" y="6007099"/>
                </a:lnTo>
                <a:lnTo>
                  <a:pt x="4115938" y="5981699"/>
                </a:lnTo>
                <a:lnTo>
                  <a:pt x="4139007" y="5968999"/>
                </a:lnTo>
                <a:lnTo>
                  <a:pt x="4165852" y="5956299"/>
                </a:lnTo>
                <a:lnTo>
                  <a:pt x="4165852" y="5905499"/>
                </a:lnTo>
                <a:lnTo>
                  <a:pt x="4172962" y="5905499"/>
                </a:lnTo>
                <a:lnTo>
                  <a:pt x="4172962" y="5956299"/>
                </a:lnTo>
                <a:lnTo>
                  <a:pt x="4171183" y="5956299"/>
                </a:lnTo>
                <a:lnTo>
                  <a:pt x="4144691" y="5968999"/>
                </a:lnTo>
                <a:lnTo>
                  <a:pt x="4121863" y="5994399"/>
                </a:lnTo>
                <a:lnTo>
                  <a:pt x="4103701" y="6007099"/>
                </a:lnTo>
                <a:lnTo>
                  <a:pt x="4091203" y="6045199"/>
                </a:lnTo>
                <a:close/>
              </a:path>
              <a:path w="4233545" h="6108700" extrusionOk="0">
                <a:moveTo>
                  <a:pt x="4036699" y="6108699"/>
                </a:moveTo>
                <a:lnTo>
                  <a:pt x="195507" y="6108699"/>
                </a:lnTo>
                <a:lnTo>
                  <a:pt x="196692" y="6083299"/>
                </a:lnTo>
                <a:lnTo>
                  <a:pt x="196371" y="6070599"/>
                </a:lnTo>
                <a:lnTo>
                  <a:pt x="195433" y="6057899"/>
                </a:lnTo>
                <a:lnTo>
                  <a:pt x="193942" y="6045199"/>
                </a:lnTo>
                <a:lnTo>
                  <a:pt x="209726" y="6045199"/>
                </a:lnTo>
                <a:lnTo>
                  <a:pt x="211623" y="6057899"/>
                </a:lnTo>
                <a:lnTo>
                  <a:pt x="212910" y="6057899"/>
                </a:lnTo>
                <a:lnTo>
                  <a:pt x="213641" y="6070599"/>
                </a:lnTo>
                <a:lnTo>
                  <a:pt x="213873" y="6083299"/>
                </a:lnTo>
                <a:lnTo>
                  <a:pt x="4035513" y="6083299"/>
                </a:lnTo>
                <a:lnTo>
                  <a:pt x="4036699" y="6108699"/>
                </a:lnTo>
                <a:close/>
              </a:path>
              <a:path w="4233545" h="6108700" extrusionOk="0">
                <a:moveTo>
                  <a:pt x="4038263" y="6057899"/>
                </a:moveTo>
                <a:lnTo>
                  <a:pt x="4019055" y="6057899"/>
                </a:lnTo>
                <a:lnTo>
                  <a:pt x="4020702" y="6045199"/>
                </a:lnTo>
                <a:lnTo>
                  <a:pt x="4040254" y="6045199"/>
                </a:lnTo>
                <a:lnTo>
                  <a:pt x="4038263" y="6057899"/>
                </a:lnTo>
                <a:close/>
              </a:path>
              <a:path w="4233545" h="6108700" extrusionOk="0">
                <a:moveTo>
                  <a:pt x="4035513" y="6083299"/>
                </a:moveTo>
                <a:lnTo>
                  <a:pt x="4016574" y="6083299"/>
                </a:lnTo>
                <a:lnTo>
                  <a:pt x="4016870" y="6070599"/>
                </a:lnTo>
                <a:lnTo>
                  <a:pt x="4017740" y="6057899"/>
                </a:lnTo>
                <a:lnTo>
                  <a:pt x="4036806" y="6057899"/>
                </a:lnTo>
                <a:lnTo>
                  <a:pt x="4035837" y="6070599"/>
                </a:lnTo>
                <a:lnTo>
                  <a:pt x="4035513" y="6083299"/>
                </a:lnTo>
                <a:close/>
              </a:path>
            </a:pathLst>
          </a:custGeom>
          <a:solidFill>
            <a:srgbClr val="CFA3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 name="Google Shape;338;p12"/>
          <p:cNvSpPr txBox="1"/>
          <p:nvPr/>
        </p:nvSpPr>
        <p:spPr>
          <a:xfrm>
            <a:off x="7455466" y="1068422"/>
            <a:ext cx="4483500" cy="52560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Black"/>
              <a:ea typeface="Arial Black"/>
              <a:cs typeface="Arial Black"/>
              <a:sym typeface="Arial Black"/>
            </a:endParaRPr>
          </a:p>
          <a:p>
            <a:pPr marL="0" marR="64769" lvl="0" indent="0" algn="ctr" rtl="0">
              <a:lnSpc>
                <a:spcPct val="100000"/>
              </a:lnSpc>
              <a:spcBef>
                <a:spcPts val="5"/>
              </a:spcBef>
              <a:spcAft>
                <a:spcPts val="0"/>
              </a:spcAft>
              <a:buClr>
                <a:srgbClr val="000000"/>
              </a:buClr>
              <a:buSzPts val="1600"/>
              <a:buFont typeface="Arial"/>
              <a:buNone/>
            </a:pPr>
            <a:r>
              <a:rPr lang="fr-FR" sz="1600" b="1" i="0" u="none" strike="noStrike" cap="none">
                <a:solidFill>
                  <a:schemeClr val="dk1"/>
                </a:solidFill>
                <a:latin typeface="Avenir"/>
                <a:ea typeface="Avenir"/>
                <a:cs typeface="Avenir"/>
                <a:sym typeface="Avenir"/>
              </a:rPr>
              <a:t>PRE-SELECTION</a:t>
            </a:r>
            <a:endParaRPr sz="1600" b="1" i="0" u="none" strike="noStrike" cap="none">
              <a:solidFill>
                <a:schemeClr val="dk1"/>
              </a:solidFill>
              <a:latin typeface="Avenir"/>
              <a:ea typeface="Avenir"/>
              <a:cs typeface="Avenir"/>
              <a:sym typeface="Avenir"/>
            </a:endParaRPr>
          </a:p>
          <a:p>
            <a:pPr marL="0" marR="64769" lvl="0" indent="0" algn="ctr" rtl="0">
              <a:lnSpc>
                <a:spcPct val="100000"/>
              </a:lnSpc>
              <a:spcBef>
                <a:spcPts val="5"/>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12065" marR="127000" lvl="0" indent="0" algn="ctr" rtl="0">
              <a:lnSpc>
                <a:spcPct val="114599"/>
              </a:lnSpc>
              <a:spcBef>
                <a:spcPts val="9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4 équipes sont sélectionnées sur format vidéo d’une </a:t>
            </a:r>
            <a:endParaRPr sz="1300" b="0" i="0" u="none" strike="noStrike" cap="none">
              <a:solidFill>
                <a:schemeClr val="dk1"/>
              </a:solidFill>
              <a:latin typeface="Avenir"/>
              <a:ea typeface="Avenir"/>
              <a:cs typeface="Avenir"/>
              <a:sym typeface="Avenir"/>
            </a:endParaRPr>
          </a:p>
          <a:p>
            <a:pPr marL="12065" marR="127000" lvl="0" indent="0" algn="ctr" rtl="0">
              <a:lnSpc>
                <a:spcPct val="114599"/>
              </a:lnSpc>
              <a:spcBef>
                <a:spcPts val="9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durée de trois minutes maximum devant être envoyée avant le 22 octobre 2026</a:t>
            </a:r>
            <a:endParaRPr/>
          </a:p>
          <a:p>
            <a:pPr marL="80010" marR="194945" lvl="0" indent="0" algn="ctr" rtl="0">
              <a:lnSpc>
                <a:spcPct val="114599"/>
              </a:lnSpc>
              <a:spcBef>
                <a:spcPts val="0"/>
              </a:spcBef>
              <a:spcAft>
                <a:spcPts val="0"/>
              </a:spcAft>
              <a:buNone/>
            </a:pPr>
            <a:endParaRPr sz="1300" b="1"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None/>
            </a:pPr>
            <a:r>
              <a:rPr lang="fr-FR" sz="1300" b="1" i="0" u="none" strike="noStrike" cap="none">
                <a:solidFill>
                  <a:schemeClr val="dk1"/>
                </a:solidFill>
                <a:latin typeface="Avenir"/>
                <a:ea typeface="Avenir"/>
                <a:cs typeface="Avenir"/>
                <a:sym typeface="Avenir"/>
              </a:rPr>
              <a:t>Présentation de l’équipe </a:t>
            </a:r>
            <a:endParaRPr/>
          </a:p>
          <a:p>
            <a:pPr marL="80010" marR="194945" lvl="0" indent="0" algn="ctr" rtl="0">
              <a:lnSpc>
                <a:spcPct val="114599"/>
              </a:lnSpc>
              <a:spcBef>
                <a:spcPts val="0"/>
              </a:spcBef>
              <a:spcAft>
                <a:spcPts val="0"/>
              </a:spcAft>
              <a:buNone/>
            </a:pPr>
            <a:r>
              <a:rPr lang="fr-FR" sz="1300" b="0" i="0" u="none" strike="noStrike" cap="none">
                <a:solidFill>
                  <a:schemeClr val="dk1"/>
                </a:solidFill>
                <a:latin typeface="Avenir"/>
                <a:ea typeface="Avenir"/>
                <a:cs typeface="Avenir"/>
                <a:sym typeface="Avenir"/>
              </a:rPr>
              <a:t>le jeune Espoir, le Coach et leur établissement scolaire</a:t>
            </a: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1" i="0" u="none" strike="noStrike" cap="none">
                <a:solidFill>
                  <a:schemeClr val="dk1"/>
                </a:solidFill>
                <a:latin typeface="Avenir"/>
                <a:ea typeface="Avenir"/>
                <a:cs typeface="Avenir"/>
                <a:sym typeface="Avenir"/>
              </a:rPr>
              <a:t>Introduction de la région </a:t>
            </a:r>
            <a:r>
              <a:rPr lang="fr-FR" sz="1300" b="0" i="0" u="none" strike="noStrike" cap="none">
                <a:solidFill>
                  <a:schemeClr val="dk1"/>
                </a:solidFill>
                <a:latin typeface="Avenir"/>
                <a:ea typeface="Avenir"/>
                <a:cs typeface="Avenir"/>
                <a:sym typeface="Avenir"/>
              </a:rPr>
              <a:t>administrative du buffet. </a:t>
            </a: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Prise en compte des engagements RSE, associatifs ou de bénévolat : </a:t>
            </a:r>
            <a:r>
              <a:rPr lang="fr-FR" sz="1300" b="0" i="1" u="none" strike="noStrike" cap="none">
                <a:solidFill>
                  <a:schemeClr val="dk1"/>
                </a:solidFill>
                <a:latin typeface="Avenir"/>
                <a:ea typeface="Avenir"/>
                <a:cs typeface="Avenir"/>
                <a:sym typeface="Avenir"/>
              </a:rPr>
              <a:t>Ex :  volontariat chez les sapeurs-pompiers, encadrement en centre de loisirs, entraînement sportif, opérations de nettoyage de sites touristiques, participation à des actions caritatives…</a:t>
            </a:r>
            <a:endParaRPr sz="1300" b="0" i="1"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Possibilité d’utilisation d’une IA intégrée dans la vidéo </a:t>
            </a:r>
            <a:r>
              <a:rPr lang="fr-FR" sz="1300" b="0" i="1" u="none" strike="noStrike" cap="none">
                <a:solidFill>
                  <a:schemeClr val="dk1"/>
                </a:solidFill>
                <a:latin typeface="Avenir"/>
                <a:ea typeface="Avenir"/>
                <a:cs typeface="Avenir"/>
                <a:sym typeface="Avenir"/>
              </a:rPr>
              <a:t>images, son, vidéos dynamiques...</a:t>
            </a:r>
            <a:endParaRPr sz="1300" b="0" i="1"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La vidéo </a:t>
            </a:r>
            <a:r>
              <a:rPr lang="fr-FR" sz="1300">
                <a:solidFill>
                  <a:schemeClr val="dk1"/>
                </a:solidFill>
                <a:latin typeface="Avenir"/>
                <a:ea typeface="Avenir"/>
                <a:cs typeface="Avenir"/>
                <a:sym typeface="Avenir"/>
              </a:rPr>
              <a:t>s'accompagne</a:t>
            </a:r>
            <a:r>
              <a:rPr lang="fr-FR" sz="1300" b="0" i="0" u="none" strike="noStrike" cap="none">
                <a:solidFill>
                  <a:schemeClr val="dk1"/>
                </a:solidFill>
                <a:latin typeface="Avenir"/>
                <a:ea typeface="Avenir"/>
                <a:cs typeface="Avenir"/>
                <a:sym typeface="Avenir"/>
              </a:rPr>
              <a:t> de l’envoi </a:t>
            </a: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0" i="0" u="none" strike="noStrike" cap="none">
                <a:solidFill>
                  <a:schemeClr val="dk1"/>
                </a:solidFill>
                <a:latin typeface="Avenir"/>
                <a:ea typeface="Avenir"/>
                <a:cs typeface="Avenir"/>
                <a:sym typeface="Avenir"/>
              </a:rPr>
              <a:t>d‘une </a:t>
            </a:r>
            <a:r>
              <a:rPr lang="fr-FR" sz="1300" b="1" i="0" u="none" strike="noStrike" cap="none">
                <a:solidFill>
                  <a:schemeClr val="dk1"/>
                </a:solidFill>
                <a:latin typeface="Avenir"/>
                <a:ea typeface="Avenir"/>
                <a:cs typeface="Avenir"/>
                <a:sym typeface="Avenir"/>
              </a:rPr>
              <a:t>fiche technique </a:t>
            </a:r>
            <a:r>
              <a:rPr lang="fr-FR" sz="1300" b="0" i="0" u="none" strike="noStrike" cap="none">
                <a:solidFill>
                  <a:schemeClr val="dk1"/>
                </a:solidFill>
                <a:latin typeface="Avenir"/>
                <a:ea typeface="Avenir"/>
                <a:cs typeface="Avenir"/>
                <a:sym typeface="Avenir"/>
              </a:rPr>
              <a:t>de</a:t>
            </a:r>
            <a:r>
              <a:rPr lang="fr-FR" sz="1300" b="1" i="0" u="none" strike="noStrike" cap="none">
                <a:solidFill>
                  <a:schemeClr val="dk1"/>
                </a:solidFill>
                <a:latin typeface="Avenir"/>
                <a:ea typeface="Avenir"/>
                <a:cs typeface="Avenir"/>
                <a:sym typeface="Avenir"/>
              </a:rPr>
              <a:t> </a:t>
            </a:r>
            <a:r>
              <a:rPr lang="fr-FR" sz="1300" b="0" i="0" u="none" strike="noStrike" cap="none">
                <a:solidFill>
                  <a:schemeClr val="dk1"/>
                </a:solidFill>
                <a:latin typeface="Avenir"/>
                <a:ea typeface="Avenir"/>
                <a:cs typeface="Avenir"/>
                <a:sym typeface="Avenir"/>
              </a:rPr>
              <a:t>l’atelier </a:t>
            </a:r>
            <a:endParaRPr sz="1300" b="0" i="0" u="none" strike="noStrike" cap="none">
              <a:solidFill>
                <a:schemeClr val="dk1"/>
              </a:solidFill>
              <a:latin typeface="Avenir"/>
              <a:ea typeface="Avenir"/>
              <a:cs typeface="Avenir"/>
              <a:sym typeface="Avenir"/>
            </a:endParaRPr>
          </a:p>
          <a:p>
            <a:pPr marL="80010" marR="194945" lvl="0" indent="0" algn="ctr" rtl="0">
              <a:lnSpc>
                <a:spcPct val="114599"/>
              </a:lnSpc>
              <a:spcBef>
                <a:spcPts val="0"/>
              </a:spcBef>
              <a:spcAft>
                <a:spcPts val="0"/>
              </a:spcAft>
              <a:buClr>
                <a:srgbClr val="000000"/>
              </a:buClr>
              <a:buSzPts val="1300"/>
              <a:buFont typeface="Arial"/>
              <a:buNone/>
            </a:pPr>
            <a:r>
              <a:rPr lang="fr-FR" sz="1300" b="0" i="1" u="none" strike="noStrike" cap="none">
                <a:solidFill>
                  <a:schemeClr val="dk1"/>
                </a:solidFill>
                <a:latin typeface="Avenir"/>
                <a:ea typeface="Avenir"/>
                <a:cs typeface="Avenir"/>
                <a:sym typeface="Avenir"/>
              </a:rPr>
              <a:t>Révélez votre talent, sublimez le naturel </a:t>
            </a:r>
            <a:endParaRPr sz="1300" b="0" i="1" u="none" strike="noStrike" cap="none">
              <a:solidFill>
                <a:schemeClr val="dk1"/>
              </a:solidFill>
              <a:latin typeface="Avenir"/>
              <a:ea typeface="Avenir"/>
              <a:cs typeface="Avenir"/>
              <a:sym typeface="Avenir"/>
            </a:endParaRPr>
          </a:p>
        </p:txBody>
      </p:sp>
      <p:sp>
        <p:nvSpPr>
          <p:cNvPr id="339" name="Google Shape;339;p1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3"/>
          <p:cNvSpPr/>
          <p:nvPr/>
        </p:nvSpPr>
        <p:spPr>
          <a:xfrm>
            <a:off x="0" y="0"/>
            <a:ext cx="2454442"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p13"/>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13"/>
          <p:cNvSpPr txBox="1"/>
          <p:nvPr/>
        </p:nvSpPr>
        <p:spPr>
          <a:xfrm>
            <a:off x="3723163" y="230607"/>
            <a:ext cx="736435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Jour de finale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samedi 23 janvier 2027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au Sirha de Lyon</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2915504" y="1969812"/>
            <a:ext cx="8438296"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fr-FR" sz="2800" b="1" i="1" u="none" strike="noStrike" cap="none">
                <a:solidFill>
                  <a:srgbClr val="000000"/>
                </a:solidFill>
                <a:latin typeface="Avenir"/>
                <a:ea typeface="Avenir"/>
                <a:cs typeface="Avenir"/>
                <a:sym typeface="Avenir"/>
              </a:rPr>
              <a:t>En matinée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venir"/>
                <a:ea typeface="Avenir"/>
                <a:cs typeface="Avenir"/>
                <a:sym typeface="Avenir"/>
              </a:rPr>
              <a:t>	Trophée - Catégorie Espoir &amp; Transmission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venir"/>
                <a:ea typeface="Avenir"/>
                <a:cs typeface="Avenir"/>
                <a:sym typeface="Avenir"/>
              </a:rPr>
              <a:t>		4 équipes finalistes </a:t>
            </a:r>
            <a:endParaRPr sz="2800" b="1" i="0" u="none" strike="noStrike" cap="none">
              <a:solidFill>
                <a:schemeClr val="dk1"/>
              </a:solidFill>
              <a:latin typeface="Avenir"/>
              <a:ea typeface="Avenir"/>
              <a:cs typeface="Avenir"/>
              <a:sym typeface="Avenir"/>
            </a:endParaRPr>
          </a:p>
        </p:txBody>
      </p:sp>
      <p:sp>
        <p:nvSpPr>
          <p:cNvPr id="348" name="Google Shape;348;p13"/>
          <p:cNvSpPr txBox="1"/>
          <p:nvPr/>
        </p:nvSpPr>
        <p:spPr>
          <a:xfrm>
            <a:off x="3873930" y="3857593"/>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venir"/>
                <a:ea typeface="Avenir"/>
                <a:cs typeface="Avenir"/>
                <a:sym typeface="Avenir"/>
              </a:rPr>
              <a:t>Atelier 1 - Pitche ta région à travers ton buffet à la manière de Vatel !</a:t>
            </a:r>
            <a:endParaRPr sz="1400" b="0" i="0" u="none" strike="noStrike" cap="none">
              <a:solidFill>
                <a:srgbClr val="000000"/>
              </a:solidFill>
              <a:latin typeface="Arial"/>
              <a:ea typeface="Arial"/>
              <a:cs typeface="Arial"/>
              <a:sym typeface="Arial"/>
            </a:endParaRPr>
          </a:p>
        </p:txBody>
      </p:sp>
      <p:sp>
        <p:nvSpPr>
          <p:cNvPr id="349" name="Google Shape;349;p13"/>
          <p:cNvSpPr txBox="1"/>
          <p:nvPr/>
        </p:nvSpPr>
        <p:spPr>
          <a:xfrm>
            <a:off x="3873930" y="4612244"/>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venir"/>
                <a:ea typeface="Avenir"/>
                <a:cs typeface="Avenir"/>
                <a:sym typeface="Avenir"/>
              </a:rPr>
              <a:t>Atelier 2 - Révèle ton talent en sublimant le naturel !</a:t>
            </a:r>
            <a:endParaRPr sz="1400" b="0" i="0" u="none" strike="noStrike" cap="none">
              <a:solidFill>
                <a:srgbClr val="000000"/>
              </a:solidFill>
              <a:latin typeface="Arial"/>
              <a:ea typeface="Arial"/>
              <a:cs typeface="Arial"/>
              <a:sym typeface="Arial"/>
            </a:endParaRPr>
          </a:p>
        </p:txBody>
      </p:sp>
      <p:sp>
        <p:nvSpPr>
          <p:cNvPr id="350" name="Google Shape;350;p13"/>
          <p:cNvSpPr txBox="1"/>
          <p:nvPr/>
        </p:nvSpPr>
        <p:spPr>
          <a:xfrm>
            <a:off x="3873929" y="5366815"/>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venir"/>
                <a:ea typeface="Avenir"/>
                <a:cs typeface="Avenir"/>
                <a:sym typeface="Avenir"/>
              </a:rPr>
              <a:t>Atelier 3 - Propose et tips ta boisson ! </a:t>
            </a:r>
            <a:endParaRPr sz="1400" b="0" i="0" u="none" strike="noStrike" cap="none">
              <a:solidFill>
                <a:srgbClr val="000000"/>
              </a:solidFill>
              <a:latin typeface="Arial"/>
              <a:ea typeface="Arial"/>
              <a:cs typeface="Arial"/>
              <a:sym typeface="Arial"/>
            </a:endParaRPr>
          </a:p>
        </p:txBody>
      </p:sp>
      <p:pic>
        <p:nvPicPr>
          <p:cNvPr id="351" name="Google Shape;351;p13"/>
          <p:cNvPicPr preferRelativeResize="0"/>
          <p:nvPr/>
        </p:nvPicPr>
        <p:blipFill rotWithShape="1">
          <a:blip r:embed="rId3">
            <a:alphaModFix/>
          </a:blip>
          <a:srcRect/>
          <a:stretch/>
        </p:blipFill>
        <p:spPr>
          <a:xfrm>
            <a:off x="10349805" y="472114"/>
            <a:ext cx="1288559" cy="457010"/>
          </a:xfrm>
          <a:prstGeom prst="rect">
            <a:avLst/>
          </a:prstGeom>
          <a:noFill/>
          <a:ln>
            <a:noFill/>
          </a:ln>
        </p:spPr>
      </p:pic>
      <p:pic>
        <p:nvPicPr>
          <p:cNvPr id="352" name="Google Shape;352;p13"/>
          <p:cNvPicPr preferRelativeResize="0"/>
          <p:nvPr/>
        </p:nvPicPr>
        <p:blipFill rotWithShape="1">
          <a:blip r:embed="rId4">
            <a:alphaModFix/>
          </a:blip>
          <a:srcRect l="18131" r="28404"/>
          <a:stretch/>
        </p:blipFill>
        <p:spPr>
          <a:xfrm>
            <a:off x="-132202" y="0"/>
            <a:ext cx="2445667" cy="6858000"/>
          </a:xfrm>
          <a:prstGeom prst="rect">
            <a:avLst/>
          </a:prstGeom>
          <a:noFill/>
          <a:ln>
            <a:noFill/>
          </a:ln>
        </p:spPr>
      </p:pic>
      <p:pic>
        <p:nvPicPr>
          <p:cNvPr id="353" name="Google Shape;353;p13" descr="C:\Users\blr\Documents\Trophee Maitre d'Hotel\Noeud jaune.png"/>
          <p:cNvPicPr preferRelativeResize="0"/>
          <p:nvPr/>
        </p:nvPicPr>
        <p:blipFill rotWithShape="1">
          <a:blip r:embed="rId5">
            <a:alphaModFix/>
          </a:blip>
          <a:srcRect/>
          <a:stretch/>
        </p:blipFill>
        <p:spPr>
          <a:xfrm>
            <a:off x="3398617" y="4005141"/>
            <a:ext cx="334336" cy="107120"/>
          </a:xfrm>
          <a:prstGeom prst="rect">
            <a:avLst/>
          </a:prstGeom>
          <a:noFill/>
          <a:ln>
            <a:noFill/>
          </a:ln>
        </p:spPr>
      </p:pic>
      <p:pic>
        <p:nvPicPr>
          <p:cNvPr id="354" name="Google Shape;354;p13" descr="C:\Users\blr\Documents\Trophee Maitre d'Hotel\Noeud jaune.png"/>
          <p:cNvPicPr preferRelativeResize="0"/>
          <p:nvPr/>
        </p:nvPicPr>
        <p:blipFill rotWithShape="1">
          <a:blip r:embed="rId5">
            <a:alphaModFix/>
          </a:blip>
          <a:srcRect/>
          <a:stretch/>
        </p:blipFill>
        <p:spPr>
          <a:xfrm>
            <a:off x="3388827" y="4762636"/>
            <a:ext cx="334336" cy="107120"/>
          </a:xfrm>
          <a:prstGeom prst="rect">
            <a:avLst/>
          </a:prstGeom>
          <a:noFill/>
          <a:ln>
            <a:noFill/>
          </a:ln>
        </p:spPr>
      </p:pic>
      <p:pic>
        <p:nvPicPr>
          <p:cNvPr id="355" name="Google Shape;355;p13" descr="C:\Users\blr\Documents\Trophee Maitre d'Hotel\Noeud jaune.png"/>
          <p:cNvPicPr preferRelativeResize="0"/>
          <p:nvPr/>
        </p:nvPicPr>
        <p:blipFill rotWithShape="1">
          <a:blip r:embed="rId5">
            <a:alphaModFix/>
          </a:blip>
          <a:srcRect/>
          <a:stretch/>
        </p:blipFill>
        <p:spPr>
          <a:xfrm>
            <a:off x="3388827" y="5497921"/>
            <a:ext cx="334336" cy="107120"/>
          </a:xfrm>
          <a:prstGeom prst="rect">
            <a:avLst/>
          </a:prstGeom>
          <a:noFill/>
          <a:ln>
            <a:noFill/>
          </a:ln>
        </p:spPr>
      </p:pic>
      <p:sp>
        <p:nvSpPr>
          <p:cNvPr id="356" name="Google Shape;35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4"/>
          <p:cNvPicPr preferRelativeResize="0"/>
          <p:nvPr/>
        </p:nvPicPr>
        <p:blipFill rotWithShape="1">
          <a:blip r:embed="rId3">
            <a:alphaModFix/>
          </a:blip>
          <a:srcRect/>
          <a:stretch/>
        </p:blipFill>
        <p:spPr>
          <a:xfrm>
            <a:off x="451114" y="6186695"/>
            <a:ext cx="1288559" cy="457010"/>
          </a:xfrm>
          <a:prstGeom prst="rect">
            <a:avLst/>
          </a:prstGeom>
          <a:noFill/>
          <a:ln>
            <a:noFill/>
          </a:ln>
        </p:spPr>
      </p:pic>
      <p:sp>
        <p:nvSpPr>
          <p:cNvPr id="362" name="Google Shape;362;p14"/>
          <p:cNvSpPr txBox="1"/>
          <p:nvPr/>
        </p:nvSpPr>
        <p:spPr>
          <a:xfrm>
            <a:off x="3606560" y="294462"/>
            <a:ext cx="7672399"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fr-FR" sz="2600" b="1" i="0" u="none" strike="noStrike" cap="none">
                <a:solidFill>
                  <a:srgbClr val="212844"/>
                </a:solidFill>
                <a:latin typeface="Poiret One"/>
                <a:ea typeface="Poiret One"/>
                <a:cs typeface="Poiret One"/>
                <a:sym typeface="Poiret One"/>
              </a:rPr>
              <a:t>Le Trophée Catégorie Professionnelle</a:t>
            </a:r>
            <a:endParaRPr sz="1400" b="0" i="0" u="none" strike="noStrike" cap="none">
              <a:solidFill>
                <a:srgbClr val="000000"/>
              </a:solidFill>
              <a:latin typeface="Arial"/>
              <a:ea typeface="Arial"/>
              <a:cs typeface="Arial"/>
              <a:sym typeface="Arial"/>
            </a:endParaRPr>
          </a:p>
        </p:txBody>
      </p:sp>
      <p:sp>
        <p:nvSpPr>
          <p:cNvPr id="363" name="Google Shape;363;p14"/>
          <p:cNvSpPr/>
          <p:nvPr/>
        </p:nvSpPr>
        <p:spPr>
          <a:xfrm>
            <a:off x="2624244" y="1065666"/>
            <a:ext cx="4463648" cy="5590692"/>
          </a:xfrm>
          <a:custGeom>
            <a:avLst/>
            <a:gdLst/>
            <a:ahLst/>
            <a:cxnLst/>
            <a:rect l="l" t="t" r="r" b="b"/>
            <a:pathLst>
              <a:path w="4029709" h="5461000" extrusionOk="0">
                <a:moveTo>
                  <a:pt x="211077" y="50799"/>
                </a:moveTo>
                <a:lnTo>
                  <a:pt x="192508" y="50799"/>
                </a:lnTo>
                <a:lnTo>
                  <a:pt x="194194" y="38099"/>
                </a:lnTo>
                <a:lnTo>
                  <a:pt x="195174" y="25399"/>
                </a:lnTo>
                <a:lnTo>
                  <a:pt x="195489" y="12699"/>
                </a:lnTo>
                <a:lnTo>
                  <a:pt x="195507" y="0"/>
                </a:lnTo>
                <a:lnTo>
                  <a:pt x="3831246" y="0"/>
                </a:lnTo>
                <a:lnTo>
                  <a:pt x="3831246" y="12699"/>
                </a:lnTo>
                <a:lnTo>
                  <a:pt x="213855" y="12699"/>
                </a:lnTo>
                <a:lnTo>
                  <a:pt x="213541" y="25399"/>
                </a:lnTo>
                <a:lnTo>
                  <a:pt x="212614" y="38099"/>
                </a:lnTo>
                <a:lnTo>
                  <a:pt x="211077" y="50799"/>
                </a:lnTo>
                <a:close/>
              </a:path>
              <a:path w="4029709" h="5461000" extrusionOk="0">
                <a:moveTo>
                  <a:pt x="3834245" y="50799"/>
                </a:moveTo>
                <a:lnTo>
                  <a:pt x="3816187" y="50799"/>
                </a:lnTo>
                <a:lnTo>
                  <a:pt x="3814713" y="38099"/>
                </a:lnTo>
                <a:lnTo>
                  <a:pt x="3813797" y="25399"/>
                </a:lnTo>
                <a:lnTo>
                  <a:pt x="3813473" y="12699"/>
                </a:lnTo>
                <a:lnTo>
                  <a:pt x="3831246" y="12699"/>
                </a:lnTo>
                <a:lnTo>
                  <a:pt x="3831580" y="25399"/>
                </a:lnTo>
                <a:lnTo>
                  <a:pt x="3832579" y="38099"/>
                </a:lnTo>
                <a:lnTo>
                  <a:pt x="3834245" y="50799"/>
                </a:lnTo>
                <a:close/>
              </a:path>
              <a:path w="4029709" h="5461000" extrusionOk="0">
                <a:moveTo>
                  <a:pt x="94652" y="5257799"/>
                </a:moveTo>
                <a:lnTo>
                  <a:pt x="0" y="5257799"/>
                </a:lnTo>
                <a:lnTo>
                  <a:pt x="0" y="190499"/>
                </a:lnTo>
                <a:lnTo>
                  <a:pt x="61614" y="190499"/>
                </a:lnTo>
                <a:lnTo>
                  <a:pt x="61614" y="139699"/>
                </a:lnTo>
                <a:lnTo>
                  <a:pt x="63391" y="139699"/>
                </a:lnTo>
                <a:lnTo>
                  <a:pt x="88154" y="126999"/>
                </a:lnTo>
                <a:lnTo>
                  <a:pt x="109528" y="101599"/>
                </a:lnTo>
                <a:lnTo>
                  <a:pt x="126792" y="76199"/>
                </a:lnTo>
                <a:lnTo>
                  <a:pt x="139225" y="50799"/>
                </a:lnTo>
                <a:lnTo>
                  <a:pt x="3886936" y="50799"/>
                </a:lnTo>
                <a:lnTo>
                  <a:pt x="3887529" y="63499"/>
                </a:lnTo>
                <a:lnTo>
                  <a:pt x="144556" y="63499"/>
                </a:lnTo>
                <a:lnTo>
                  <a:pt x="131439" y="88899"/>
                </a:lnTo>
                <a:lnTo>
                  <a:pt x="113823" y="101599"/>
                </a:lnTo>
                <a:lnTo>
                  <a:pt x="92319" y="126999"/>
                </a:lnTo>
                <a:lnTo>
                  <a:pt x="67539" y="139699"/>
                </a:lnTo>
                <a:lnTo>
                  <a:pt x="67539" y="177799"/>
                </a:lnTo>
                <a:lnTo>
                  <a:pt x="112019" y="177799"/>
                </a:lnTo>
                <a:lnTo>
                  <a:pt x="94801" y="190499"/>
                </a:lnTo>
                <a:lnTo>
                  <a:pt x="67539" y="203199"/>
                </a:lnTo>
                <a:lnTo>
                  <a:pt x="17773" y="203199"/>
                </a:lnTo>
                <a:lnTo>
                  <a:pt x="17773" y="5232399"/>
                </a:lnTo>
                <a:lnTo>
                  <a:pt x="29122" y="5232399"/>
                </a:lnTo>
                <a:lnTo>
                  <a:pt x="40138" y="5245099"/>
                </a:lnTo>
                <a:lnTo>
                  <a:pt x="67539" y="5245099"/>
                </a:lnTo>
                <a:lnTo>
                  <a:pt x="94652" y="5257799"/>
                </a:lnTo>
                <a:close/>
              </a:path>
              <a:path w="4029709" h="5461000" extrusionOk="0">
                <a:moveTo>
                  <a:pt x="115628" y="177799"/>
                </a:moveTo>
                <a:lnTo>
                  <a:pt x="67539" y="177799"/>
                </a:lnTo>
                <a:lnTo>
                  <a:pt x="108936" y="165099"/>
                </a:lnTo>
                <a:lnTo>
                  <a:pt x="144112" y="139699"/>
                </a:lnTo>
                <a:lnTo>
                  <a:pt x="171513" y="101599"/>
                </a:lnTo>
                <a:lnTo>
                  <a:pt x="189582" y="63499"/>
                </a:lnTo>
                <a:lnTo>
                  <a:pt x="207356" y="63499"/>
                </a:lnTo>
                <a:lnTo>
                  <a:pt x="187592" y="114299"/>
                </a:lnTo>
                <a:lnTo>
                  <a:pt x="156331" y="152399"/>
                </a:lnTo>
                <a:lnTo>
                  <a:pt x="115628" y="177799"/>
                </a:lnTo>
                <a:close/>
              </a:path>
              <a:path w="4029709" h="5461000" extrusionOk="0">
                <a:moveTo>
                  <a:pt x="3962176" y="177799"/>
                </a:moveTo>
                <a:lnTo>
                  <a:pt x="3911500" y="177799"/>
                </a:lnTo>
                <a:lnTo>
                  <a:pt x="3871533" y="152399"/>
                </a:lnTo>
                <a:lnTo>
                  <a:pt x="3839466" y="114299"/>
                </a:lnTo>
                <a:lnTo>
                  <a:pt x="3819397" y="63499"/>
                </a:lnTo>
                <a:lnTo>
                  <a:pt x="3838020" y="63499"/>
                </a:lnTo>
                <a:lnTo>
                  <a:pt x="3856036" y="101599"/>
                </a:lnTo>
                <a:lnTo>
                  <a:pt x="3883974" y="139699"/>
                </a:lnTo>
                <a:lnTo>
                  <a:pt x="3919909" y="165099"/>
                </a:lnTo>
                <a:lnTo>
                  <a:pt x="3962176" y="177799"/>
                </a:lnTo>
                <a:close/>
              </a:path>
              <a:path w="4029709" h="5461000" extrusionOk="0">
                <a:moveTo>
                  <a:pt x="3836578" y="5384799"/>
                </a:moveTo>
                <a:lnTo>
                  <a:pt x="3818804" y="5384799"/>
                </a:lnTo>
                <a:lnTo>
                  <a:pt x="3838506" y="5333999"/>
                </a:lnTo>
                <a:lnTo>
                  <a:pt x="3870570" y="5295899"/>
                </a:lnTo>
                <a:lnTo>
                  <a:pt x="3912698" y="5270499"/>
                </a:lnTo>
                <a:lnTo>
                  <a:pt x="3962769" y="5245099"/>
                </a:lnTo>
                <a:lnTo>
                  <a:pt x="3962769" y="203199"/>
                </a:lnTo>
                <a:lnTo>
                  <a:pt x="3913560" y="177799"/>
                </a:lnTo>
                <a:lnTo>
                  <a:pt x="3962769" y="177799"/>
                </a:lnTo>
                <a:lnTo>
                  <a:pt x="3962769" y="139699"/>
                </a:lnTo>
                <a:lnTo>
                  <a:pt x="3936775" y="126999"/>
                </a:lnTo>
                <a:lnTo>
                  <a:pt x="3914337" y="114299"/>
                </a:lnTo>
                <a:lnTo>
                  <a:pt x="3896119" y="88899"/>
                </a:lnTo>
                <a:lnTo>
                  <a:pt x="3882788" y="63499"/>
                </a:lnTo>
                <a:lnTo>
                  <a:pt x="3889010" y="63499"/>
                </a:lnTo>
                <a:lnTo>
                  <a:pt x="3900424" y="88899"/>
                </a:lnTo>
                <a:lnTo>
                  <a:pt x="3918262" y="101599"/>
                </a:lnTo>
                <a:lnTo>
                  <a:pt x="3940432" y="126999"/>
                </a:lnTo>
                <a:lnTo>
                  <a:pt x="3966324" y="139699"/>
                </a:lnTo>
                <a:lnTo>
                  <a:pt x="3968101" y="139699"/>
                </a:lnTo>
                <a:lnTo>
                  <a:pt x="3968101" y="190499"/>
                </a:lnTo>
                <a:lnTo>
                  <a:pt x="4029715" y="190499"/>
                </a:lnTo>
                <a:lnTo>
                  <a:pt x="4029715" y="203199"/>
                </a:lnTo>
                <a:lnTo>
                  <a:pt x="3968101" y="203199"/>
                </a:lnTo>
                <a:lnTo>
                  <a:pt x="3968101" y="5245099"/>
                </a:lnTo>
                <a:lnTo>
                  <a:pt x="4029715" y="5245099"/>
                </a:lnTo>
                <a:lnTo>
                  <a:pt x="4029715" y="5257799"/>
                </a:lnTo>
                <a:lnTo>
                  <a:pt x="3962176" y="5257799"/>
                </a:lnTo>
                <a:lnTo>
                  <a:pt x="3919058" y="5283199"/>
                </a:lnTo>
                <a:lnTo>
                  <a:pt x="3882493" y="5308599"/>
                </a:lnTo>
                <a:lnTo>
                  <a:pt x="3854370" y="5346699"/>
                </a:lnTo>
                <a:lnTo>
                  <a:pt x="3836578" y="5384799"/>
                </a:lnTo>
                <a:close/>
              </a:path>
              <a:path w="4029709" h="5461000" extrusionOk="0">
                <a:moveTo>
                  <a:pt x="67539" y="5245099"/>
                </a:moveTo>
                <a:lnTo>
                  <a:pt x="61614" y="5245099"/>
                </a:lnTo>
                <a:lnTo>
                  <a:pt x="61614" y="203199"/>
                </a:lnTo>
                <a:lnTo>
                  <a:pt x="67539" y="203199"/>
                </a:lnTo>
                <a:lnTo>
                  <a:pt x="67539" y="5245099"/>
                </a:lnTo>
                <a:close/>
              </a:path>
              <a:path w="4029709" h="5461000" extrusionOk="0">
                <a:moveTo>
                  <a:pt x="4029715" y="5245099"/>
                </a:moveTo>
                <a:lnTo>
                  <a:pt x="4011942" y="5245099"/>
                </a:lnTo>
                <a:lnTo>
                  <a:pt x="4011942" y="203199"/>
                </a:lnTo>
                <a:lnTo>
                  <a:pt x="4029715" y="203199"/>
                </a:lnTo>
                <a:lnTo>
                  <a:pt x="4029715" y="5245099"/>
                </a:lnTo>
                <a:close/>
              </a:path>
              <a:path w="4029709" h="5461000" extrusionOk="0">
                <a:moveTo>
                  <a:pt x="353098" y="5397499"/>
                </a:moveTo>
                <a:lnTo>
                  <a:pt x="141002" y="5397499"/>
                </a:lnTo>
                <a:lnTo>
                  <a:pt x="128542" y="5372099"/>
                </a:lnTo>
                <a:lnTo>
                  <a:pt x="111083" y="5346699"/>
                </a:lnTo>
                <a:lnTo>
                  <a:pt x="89181" y="5321299"/>
                </a:lnTo>
                <a:lnTo>
                  <a:pt x="63391" y="5308599"/>
                </a:lnTo>
                <a:lnTo>
                  <a:pt x="61614" y="5308599"/>
                </a:lnTo>
                <a:lnTo>
                  <a:pt x="61614" y="5257799"/>
                </a:lnTo>
                <a:lnTo>
                  <a:pt x="67539" y="5257799"/>
                </a:lnTo>
                <a:lnTo>
                  <a:pt x="67539" y="5308599"/>
                </a:lnTo>
                <a:lnTo>
                  <a:pt x="93421" y="5321299"/>
                </a:lnTo>
                <a:lnTo>
                  <a:pt x="115527" y="5333999"/>
                </a:lnTo>
                <a:lnTo>
                  <a:pt x="133189" y="5359399"/>
                </a:lnTo>
                <a:lnTo>
                  <a:pt x="145741" y="5384799"/>
                </a:lnTo>
                <a:lnTo>
                  <a:pt x="353098" y="5384799"/>
                </a:lnTo>
                <a:lnTo>
                  <a:pt x="353098" y="5397499"/>
                </a:lnTo>
                <a:close/>
              </a:path>
              <a:path w="4029709" h="5461000" extrusionOk="0">
                <a:moveTo>
                  <a:pt x="208541" y="5384799"/>
                </a:moveTo>
                <a:lnTo>
                  <a:pt x="190175" y="5384799"/>
                </a:lnTo>
                <a:lnTo>
                  <a:pt x="172679" y="5346699"/>
                </a:lnTo>
                <a:lnTo>
                  <a:pt x="145297" y="5308599"/>
                </a:lnTo>
                <a:lnTo>
                  <a:pt x="109695" y="5283199"/>
                </a:lnTo>
                <a:lnTo>
                  <a:pt x="67539" y="5257799"/>
                </a:lnTo>
                <a:lnTo>
                  <a:pt x="111780" y="5257799"/>
                </a:lnTo>
                <a:lnTo>
                  <a:pt x="116730" y="5270499"/>
                </a:lnTo>
                <a:lnTo>
                  <a:pt x="158035" y="5295899"/>
                </a:lnTo>
                <a:lnTo>
                  <a:pt x="189342" y="5333999"/>
                </a:lnTo>
                <a:lnTo>
                  <a:pt x="208541" y="5384799"/>
                </a:lnTo>
                <a:close/>
              </a:path>
              <a:path w="4029709" h="5461000" extrusionOk="0">
                <a:moveTo>
                  <a:pt x="3887529" y="5397499"/>
                </a:moveTo>
                <a:lnTo>
                  <a:pt x="353098" y="5397499"/>
                </a:lnTo>
                <a:lnTo>
                  <a:pt x="353098" y="5384799"/>
                </a:lnTo>
                <a:lnTo>
                  <a:pt x="3881011" y="5384799"/>
                </a:lnTo>
                <a:lnTo>
                  <a:pt x="3893860" y="5359399"/>
                </a:lnTo>
                <a:lnTo>
                  <a:pt x="3912263" y="5333999"/>
                </a:lnTo>
                <a:lnTo>
                  <a:pt x="3935331" y="5321299"/>
                </a:lnTo>
                <a:lnTo>
                  <a:pt x="3962176" y="5308599"/>
                </a:lnTo>
                <a:lnTo>
                  <a:pt x="3962176" y="5257799"/>
                </a:lnTo>
                <a:lnTo>
                  <a:pt x="3969286" y="5257799"/>
                </a:lnTo>
                <a:lnTo>
                  <a:pt x="3969286" y="5308599"/>
                </a:lnTo>
                <a:lnTo>
                  <a:pt x="3967509" y="5308599"/>
                </a:lnTo>
                <a:lnTo>
                  <a:pt x="3941015" y="5321299"/>
                </a:lnTo>
                <a:lnTo>
                  <a:pt x="3918187" y="5346699"/>
                </a:lnTo>
                <a:lnTo>
                  <a:pt x="3900025" y="5372099"/>
                </a:lnTo>
                <a:lnTo>
                  <a:pt x="3887529" y="5397499"/>
                </a:lnTo>
                <a:close/>
              </a:path>
              <a:path w="4029709" h="5461000" extrusionOk="0">
                <a:moveTo>
                  <a:pt x="211623" y="5410199"/>
                </a:moveTo>
                <a:lnTo>
                  <a:pt x="193943" y="5410199"/>
                </a:lnTo>
                <a:lnTo>
                  <a:pt x="191952" y="5397499"/>
                </a:lnTo>
                <a:lnTo>
                  <a:pt x="209726" y="5397499"/>
                </a:lnTo>
                <a:lnTo>
                  <a:pt x="211623" y="5410199"/>
                </a:lnTo>
                <a:close/>
              </a:path>
              <a:path w="4029709" h="5461000" extrusionOk="0">
                <a:moveTo>
                  <a:pt x="3834588" y="5410199"/>
                </a:moveTo>
                <a:lnTo>
                  <a:pt x="3815380" y="5410199"/>
                </a:lnTo>
                <a:lnTo>
                  <a:pt x="3817027" y="5397499"/>
                </a:lnTo>
                <a:lnTo>
                  <a:pt x="3836578" y="5397499"/>
                </a:lnTo>
                <a:lnTo>
                  <a:pt x="3834588" y="5410199"/>
                </a:lnTo>
                <a:close/>
              </a:path>
              <a:path w="4029709" h="5461000" extrusionOk="0">
                <a:moveTo>
                  <a:pt x="3831839" y="5448299"/>
                </a:moveTo>
                <a:lnTo>
                  <a:pt x="196692" y="5448299"/>
                </a:lnTo>
                <a:lnTo>
                  <a:pt x="196692" y="5435599"/>
                </a:lnTo>
                <a:lnTo>
                  <a:pt x="196371" y="5422899"/>
                </a:lnTo>
                <a:lnTo>
                  <a:pt x="195433" y="5410199"/>
                </a:lnTo>
                <a:lnTo>
                  <a:pt x="212910" y="5410199"/>
                </a:lnTo>
                <a:lnTo>
                  <a:pt x="213641" y="5422899"/>
                </a:lnTo>
                <a:lnTo>
                  <a:pt x="213873" y="5435599"/>
                </a:lnTo>
                <a:lnTo>
                  <a:pt x="3831839" y="5435599"/>
                </a:lnTo>
                <a:lnTo>
                  <a:pt x="3831839" y="5448299"/>
                </a:lnTo>
                <a:close/>
              </a:path>
              <a:path w="4029709" h="5461000" extrusionOk="0">
                <a:moveTo>
                  <a:pt x="3831839" y="5435599"/>
                </a:moveTo>
                <a:lnTo>
                  <a:pt x="3812899" y="5435599"/>
                </a:lnTo>
                <a:lnTo>
                  <a:pt x="3813195" y="5422899"/>
                </a:lnTo>
                <a:lnTo>
                  <a:pt x="3814065" y="5410199"/>
                </a:lnTo>
                <a:lnTo>
                  <a:pt x="3833131" y="5410199"/>
                </a:lnTo>
                <a:lnTo>
                  <a:pt x="3832163" y="5422899"/>
                </a:lnTo>
                <a:lnTo>
                  <a:pt x="3831839" y="5435599"/>
                </a:lnTo>
                <a:close/>
              </a:path>
              <a:path w="4029709" h="5461000" extrusionOk="0">
                <a:moveTo>
                  <a:pt x="3832969" y="5460999"/>
                </a:moveTo>
                <a:lnTo>
                  <a:pt x="195561" y="5460999"/>
                </a:lnTo>
                <a:lnTo>
                  <a:pt x="196099" y="5448299"/>
                </a:lnTo>
                <a:lnTo>
                  <a:pt x="3832431" y="5448299"/>
                </a:lnTo>
                <a:lnTo>
                  <a:pt x="3832969" y="5460999"/>
                </a:lnTo>
                <a:close/>
              </a:path>
            </a:pathLst>
          </a:custGeom>
          <a:solidFill>
            <a:srgbClr val="CFA3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14"/>
          <p:cNvSpPr/>
          <p:nvPr/>
        </p:nvSpPr>
        <p:spPr>
          <a:xfrm>
            <a:off x="7228870" y="1053013"/>
            <a:ext cx="4769841" cy="5590692"/>
          </a:xfrm>
          <a:custGeom>
            <a:avLst/>
            <a:gdLst/>
            <a:ahLst/>
            <a:cxnLst/>
            <a:rect l="l" t="t" r="r" b="b"/>
            <a:pathLst>
              <a:path w="4029709" h="5461000" extrusionOk="0">
                <a:moveTo>
                  <a:pt x="211077" y="50799"/>
                </a:moveTo>
                <a:lnTo>
                  <a:pt x="192508" y="50799"/>
                </a:lnTo>
                <a:lnTo>
                  <a:pt x="194194" y="38099"/>
                </a:lnTo>
                <a:lnTo>
                  <a:pt x="195174" y="25399"/>
                </a:lnTo>
                <a:lnTo>
                  <a:pt x="195489" y="12699"/>
                </a:lnTo>
                <a:lnTo>
                  <a:pt x="195507" y="0"/>
                </a:lnTo>
                <a:lnTo>
                  <a:pt x="3831246" y="0"/>
                </a:lnTo>
                <a:lnTo>
                  <a:pt x="3831246" y="12699"/>
                </a:lnTo>
                <a:lnTo>
                  <a:pt x="213855" y="12699"/>
                </a:lnTo>
                <a:lnTo>
                  <a:pt x="213541" y="25399"/>
                </a:lnTo>
                <a:lnTo>
                  <a:pt x="212614" y="38099"/>
                </a:lnTo>
                <a:lnTo>
                  <a:pt x="211077" y="50799"/>
                </a:lnTo>
                <a:close/>
              </a:path>
              <a:path w="4029709" h="5461000" extrusionOk="0">
                <a:moveTo>
                  <a:pt x="3834245" y="50799"/>
                </a:moveTo>
                <a:lnTo>
                  <a:pt x="3816187" y="50799"/>
                </a:lnTo>
                <a:lnTo>
                  <a:pt x="3814713" y="38099"/>
                </a:lnTo>
                <a:lnTo>
                  <a:pt x="3813797" y="25399"/>
                </a:lnTo>
                <a:lnTo>
                  <a:pt x="3813473" y="12699"/>
                </a:lnTo>
                <a:lnTo>
                  <a:pt x="3831246" y="12699"/>
                </a:lnTo>
                <a:lnTo>
                  <a:pt x="3831580" y="25399"/>
                </a:lnTo>
                <a:lnTo>
                  <a:pt x="3832579" y="38099"/>
                </a:lnTo>
                <a:lnTo>
                  <a:pt x="3834245" y="50799"/>
                </a:lnTo>
                <a:close/>
              </a:path>
              <a:path w="4029709" h="5461000" extrusionOk="0">
                <a:moveTo>
                  <a:pt x="94652" y="5257799"/>
                </a:moveTo>
                <a:lnTo>
                  <a:pt x="0" y="5257799"/>
                </a:lnTo>
                <a:lnTo>
                  <a:pt x="0" y="190499"/>
                </a:lnTo>
                <a:lnTo>
                  <a:pt x="61614" y="190499"/>
                </a:lnTo>
                <a:lnTo>
                  <a:pt x="61614" y="139699"/>
                </a:lnTo>
                <a:lnTo>
                  <a:pt x="63391" y="139699"/>
                </a:lnTo>
                <a:lnTo>
                  <a:pt x="88154" y="126999"/>
                </a:lnTo>
                <a:lnTo>
                  <a:pt x="109528" y="101599"/>
                </a:lnTo>
                <a:lnTo>
                  <a:pt x="126792" y="76199"/>
                </a:lnTo>
                <a:lnTo>
                  <a:pt x="139225" y="50799"/>
                </a:lnTo>
                <a:lnTo>
                  <a:pt x="3886936" y="50799"/>
                </a:lnTo>
                <a:lnTo>
                  <a:pt x="3887529" y="63499"/>
                </a:lnTo>
                <a:lnTo>
                  <a:pt x="144556" y="63499"/>
                </a:lnTo>
                <a:lnTo>
                  <a:pt x="131439" y="88899"/>
                </a:lnTo>
                <a:lnTo>
                  <a:pt x="113823" y="101599"/>
                </a:lnTo>
                <a:lnTo>
                  <a:pt x="92319" y="126999"/>
                </a:lnTo>
                <a:lnTo>
                  <a:pt x="67539" y="139699"/>
                </a:lnTo>
                <a:lnTo>
                  <a:pt x="67539" y="177799"/>
                </a:lnTo>
                <a:lnTo>
                  <a:pt x="112019" y="177799"/>
                </a:lnTo>
                <a:lnTo>
                  <a:pt x="94801" y="190499"/>
                </a:lnTo>
                <a:lnTo>
                  <a:pt x="67539" y="203199"/>
                </a:lnTo>
                <a:lnTo>
                  <a:pt x="17773" y="203199"/>
                </a:lnTo>
                <a:lnTo>
                  <a:pt x="17773" y="5232399"/>
                </a:lnTo>
                <a:lnTo>
                  <a:pt x="29122" y="5232399"/>
                </a:lnTo>
                <a:lnTo>
                  <a:pt x="40138" y="5245099"/>
                </a:lnTo>
                <a:lnTo>
                  <a:pt x="67539" y="5245099"/>
                </a:lnTo>
                <a:lnTo>
                  <a:pt x="94652" y="5257799"/>
                </a:lnTo>
                <a:close/>
              </a:path>
              <a:path w="4029709" h="5461000" extrusionOk="0">
                <a:moveTo>
                  <a:pt x="115628" y="177799"/>
                </a:moveTo>
                <a:lnTo>
                  <a:pt x="67539" y="177799"/>
                </a:lnTo>
                <a:lnTo>
                  <a:pt x="108936" y="165099"/>
                </a:lnTo>
                <a:lnTo>
                  <a:pt x="144112" y="139699"/>
                </a:lnTo>
                <a:lnTo>
                  <a:pt x="171513" y="101599"/>
                </a:lnTo>
                <a:lnTo>
                  <a:pt x="189582" y="63499"/>
                </a:lnTo>
                <a:lnTo>
                  <a:pt x="207356" y="63499"/>
                </a:lnTo>
                <a:lnTo>
                  <a:pt x="187592" y="114299"/>
                </a:lnTo>
                <a:lnTo>
                  <a:pt x="156331" y="152399"/>
                </a:lnTo>
                <a:lnTo>
                  <a:pt x="115628" y="177799"/>
                </a:lnTo>
                <a:close/>
              </a:path>
              <a:path w="4029709" h="5461000" extrusionOk="0">
                <a:moveTo>
                  <a:pt x="3962176" y="177799"/>
                </a:moveTo>
                <a:lnTo>
                  <a:pt x="3911500" y="177799"/>
                </a:lnTo>
                <a:lnTo>
                  <a:pt x="3871533" y="152399"/>
                </a:lnTo>
                <a:lnTo>
                  <a:pt x="3839466" y="114299"/>
                </a:lnTo>
                <a:lnTo>
                  <a:pt x="3819397" y="63499"/>
                </a:lnTo>
                <a:lnTo>
                  <a:pt x="3838020" y="63499"/>
                </a:lnTo>
                <a:lnTo>
                  <a:pt x="3856036" y="101599"/>
                </a:lnTo>
                <a:lnTo>
                  <a:pt x="3883974" y="139699"/>
                </a:lnTo>
                <a:lnTo>
                  <a:pt x="3919909" y="165099"/>
                </a:lnTo>
                <a:lnTo>
                  <a:pt x="3962176" y="177799"/>
                </a:lnTo>
                <a:close/>
              </a:path>
              <a:path w="4029709" h="5461000" extrusionOk="0">
                <a:moveTo>
                  <a:pt x="3836578" y="5384799"/>
                </a:moveTo>
                <a:lnTo>
                  <a:pt x="3818804" y="5384799"/>
                </a:lnTo>
                <a:lnTo>
                  <a:pt x="3838506" y="5333999"/>
                </a:lnTo>
                <a:lnTo>
                  <a:pt x="3870570" y="5295899"/>
                </a:lnTo>
                <a:lnTo>
                  <a:pt x="3912698" y="5270499"/>
                </a:lnTo>
                <a:lnTo>
                  <a:pt x="3962769" y="5245099"/>
                </a:lnTo>
                <a:lnTo>
                  <a:pt x="3962769" y="203199"/>
                </a:lnTo>
                <a:lnTo>
                  <a:pt x="3913560" y="177799"/>
                </a:lnTo>
                <a:lnTo>
                  <a:pt x="3962769" y="177799"/>
                </a:lnTo>
                <a:lnTo>
                  <a:pt x="3962769" y="139699"/>
                </a:lnTo>
                <a:lnTo>
                  <a:pt x="3936775" y="126999"/>
                </a:lnTo>
                <a:lnTo>
                  <a:pt x="3914337" y="114299"/>
                </a:lnTo>
                <a:lnTo>
                  <a:pt x="3896119" y="88899"/>
                </a:lnTo>
                <a:lnTo>
                  <a:pt x="3882788" y="63499"/>
                </a:lnTo>
                <a:lnTo>
                  <a:pt x="3889010" y="63499"/>
                </a:lnTo>
                <a:lnTo>
                  <a:pt x="3900424" y="88899"/>
                </a:lnTo>
                <a:lnTo>
                  <a:pt x="3918262" y="101599"/>
                </a:lnTo>
                <a:lnTo>
                  <a:pt x="3940432" y="126999"/>
                </a:lnTo>
                <a:lnTo>
                  <a:pt x="3966324" y="139699"/>
                </a:lnTo>
                <a:lnTo>
                  <a:pt x="3968101" y="139699"/>
                </a:lnTo>
                <a:lnTo>
                  <a:pt x="3968101" y="190499"/>
                </a:lnTo>
                <a:lnTo>
                  <a:pt x="4029715" y="190499"/>
                </a:lnTo>
                <a:lnTo>
                  <a:pt x="4029715" y="203199"/>
                </a:lnTo>
                <a:lnTo>
                  <a:pt x="3968101" y="203199"/>
                </a:lnTo>
                <a:lnTo>
                  <a:pt x="3968101" y="5245099"/>
                </a:lnTo>
                <a:lnTo>
                  <a:pt x="4029715" y="5245099"/>
                </a:lnTo>
                <a:lnTo>
                  <a:pt x="4029715" y="5257799"/>
                </a:lnTo>
                <a:lnTo>
                  <a:pt x="3962176" y="5257799"/>
                </a:lnTo>
                <a:lnTo>
                  <a:pt x="3919058" y="5283199"/>
                </a:lnTo>
                <a:lnTo>
                  <a:pt x="3882493" y="5308599"/>
                </a:lnTo>
                <a:lnTo>
                  <a:pt x="3854370" y="5346699"/>
                </a:lnTo>
                <a:lnTo>
                  <a:pt x="3836578" y="5384799"/>
                </a:lnTo>
                <a:close/>
              </a:path>
              <a:path w="4029709" h="5461000" extrusionOk="0">
                <a:moveTo>
                  <a:pt x="67539" y="5245099"/>
                </a:moveTo>
                <a:lnTo>
                  <a:pt x="61614" y="5245099"/>
                </a:lnTo>
                <a:lnTo>
                  <a:pt x="61614" y="203199"/>
                </a:lnTo>
                <a:lnTo>
                  <a:pt x="67539" y="203199"/>
                </a:lnTo>
                <a:lnTo>
                  <a:pt x="67539" y="5245099"/>
                </a:lnTo>
                <a:close/>
              </a:path>
              <a:path w="4029709" h="5461000" extrusionOk="0">
                <a:moveTo>
                  <a:pt x="4029715" y="5245099"/>
                </a:moveTo>
                <a:lnTo>
                  <a:pt x="4011942" y="5245099"/>
                </a:lnTo>
                <a:lnTo>
                  <a:pt x="4011942" y="203199"/>
                </a:lnTo>
                <a:lnTo>
                  <a:pt x="4029715" y="203199"/>
                </a:lnTo>
                <a:lnTo>
                  <a:pt x="4029715" y="5245099"/>
                </a:lnTo>
                <a:close/>
              </a:path>
              <a:path w="4029709" h="5461000" extrusionOk="0">
                <a:moveTo>
                  <a:pt x="353098" y="5397499"/>
                </a:moveTo>
                <a:lnTo>
                  <a:pt x="141002" y="5397499"/>
                </a:lnTo>
                <a:lnTo>
                  <a:pt x="128542" y="5372099"/>
                </a:lnTo>
                <a:lnTo>
                  <a:pt x="111083" y="5346699"/>
                </a:lnTo>
                <a:lnTo>
                  <a:pt x="89181" y="5321299"/>
                </a:lnTo>
                <a:lnTo>
                  <a:pt x="63391" y="5308599"/>
                </a:lnTo>
                <a:lnTo>
                  <a:pt x="61614" y="5308599"/>
                </a:lnTo>
                <a:lnTo>
                  <a:pt x="61614" y="5257799"/>
                </a:lnTo>
                <a:lnTo>
                  <a:pt x="67539" y="5257799"/>
                </a:lnTo>
                <a:lnTo>
                  <a:pt x="67539" y="5308599"/>
                </a:lnTo>
                <a:lnTo>
                  <a:pt x="93421" y="5321299"/>
                </a:lnTo>
                <a:lnTo>
                  <a:pt x="115527" y="5333999"/>
                </a:lnTo>
                <a:lnTo>
                  <a:pt x="133189" y="5359399"/>
                </a:lnTo>
                <a:lnTo>
                  <a:pt x="145741" y="5384799"/>
                </a:lnTo>
                <a:lnTo>
                  <a:pt x="353098" y="5384799"/>
                </a:lnTo>
                <a:lnTo>
                  <a:pt x="353098" y="5397499"/>
                </a:lnTo>
                <a:close/>
              </a:path>
              <a:path w="4029709" h="5461000" extrusionOk="0">
                <a:moveTo>
                  <a:pt x="208541" y="5384799"/>
                </a:moveTo>
                <a:lnTo>
                  <a:pt x="190175" y="5384799"/>
                </a:lnTo>
                <a:lnTo>
                  <a:pt x="172679" y="5346699"/>
                </a:lnTo>
                <a:lnTo>
                  <a:pt x="145297" y="5308599"/>
                </a:lnTo>
                <a:lnTo>
                  <a:pt x="109695" y="5283199"/>
                </a:lnTo>
                <a:lnTo>
                  <a:pt x="67539" y="5257799"/>
                </a:lnTo>
                <a:lnTo>
                  <a:pt x="111780" y="5257799"/>
                </a:lnTo>
                <a:lnTo>
                  <a:pt x="116730" y="5270499"/>
                </a:lnTo>
                <a:lnTo>
                  <a:pt x="158035" y="5295899"/>
                </a:lnTo>
                <a:lnTo>
                  <a:pt x="189342" y="5333999"/>
                </a:lnTo>
                <a:lnTo>
                  <a:pt x="208541" y="5384799"/>
                </a:lnTo>
                <a:close/>
              </a:path>
              <a:path w="4029709" h="5461000" extrusionOk="0">
                <a:moveTo>
                  <a:pt x="3887529" y="5397499"/>
                </a:moveTo>
                <a:lnTo>
                  <a:pt x="353098" y="5397499"/>
                </a:lnTo>
                <a:lnTo>
                  <a:pt x="353098" y="5384799"/>
                </a:lnTo>
                <a:lnTo>
                  <a:pt x="3881011" y="5384799"/>
                </a:lnTo>
                <a:lnTo>
                  <a:pt x="3893860" y="5359399"/>
                </a:lnTo>
                <a:lnTo>
                  <a:pt x="3912263" y="5333999"/>
                </a:lnTo>
                <a:lnTo>
                  <a:pt x="3935331" y="5321299"/>
                </a:lnTo>
                <a:lnTo>
                  <a:pt x="3962176" y="5308599"/>
                </a:lnTo>
                <a:lnTo>
                  <a:pt x="3962176" y="5257799"/>
                </a:lnTo>
                <a:lnTo>
                  <a:pt x="3969286" y="5257799"/>
                </a:lnTo>
                <a:lnTo>
                  <a:pt x="3969286" y="5308599"/>
                </a:lnTo>
                <a:lnTo>
                  <a:pt x="3967509" y="5308599"/>
                </a:lnTo>
                <a:lnTo>
                  <a:pt x="3941015" y="5321299"/>
                </a:lnTo>
                <a:lnTo>
                  <a:pt x="3918187" y="5346699"/>
                </a:lnTo>
                <a:lnTo>
                  <a:pt x="3900025" y="5372099"/>
                </a:lnTo>
                <a:lnTo>
                  <a:pt x="3887529" y="5397499"/>
                </a:lnTo>
                <a:close/>
              </a:path>
              <a:path w="4029709" h="5461000" extrusionOk="0">
                <a:moveTo>
                  <a:pt x="211623" y="5410199"/>
                </a:moveTo>
                <a:lnTo>
                  <a:pt x="193943" y="5410199"/>
                </a:lnTo>
                <a:lnTo>
                  <a:pt x="191952" y="5397499"/>
                </a:lnTo>
                <a:lnTo>
                  <a:pt x="209726" y="5397499"/>
                </a:lnTo>
                <a:lnTo>
                  <a:pt x="211623" y="5410199"/>
                </a:lnTo>
                <a:close/>
              </a:path>
              <a:path w="4029709" h="5461000" extrusionOk="0">
                <a:moveTo>
                  <a:pt x="3834588" y="5410199"/>
                </a:moveTo>
                <a:lnTo>
                  <a:pt x="3815380" y="5410199"/>
                </a:lnTo>
                <a:lnTo>
                  <a:pt x="3817027" y="5397499"/>
                </a:lnTo>
                <a:lnTo>
                  <a:pt x="3836578" y="5397499"/>
                </a:lnTo>
                <a:lnTo>
                  <a:pt x="3834588" y="5410199"/>
                </a:lnTo>
                <a:close/>
              </a:path>
              <a:path w="4029709" h="5461000" extrusionOk="0">
                <a:moveTo>
                  <a:pt x="3831839" y="5448299"/>
                </a:moveTo>
                <a:lnTo>
                  <a:pt x="196692" y="5448299"/>
                </a:lnTo>
                <a:lnTo>
                  <a:pt x="196692" y="5435599"/>
                </a:lnTo>
                <a:lnTo>
                  <a:pt x="196371" y="5422899"/>
                </a:lnTo>
                <a:lnTo>
                  <a:pt x="195433" y="5410199"/>
                </a:lnTo>
                <a:lnTo>
                  <a:pt x="212910" y="5410199"/>
                </a:lnTo>
                <a:lnTo>
                  <a:pt x="213641" y="5422899"/>
                </a:lnTo>
                <a:lnTo>
                  <a:pt x="213873" y="5435599"/>
                </a:lnTo>
                <a:lnTo>
                  <a:pt x="3831839" y="5435599"/>
                </a:lnTo>
                <a:lnTo>
                  <a:pt x="3831839" y="5448299"/>
                </a:lnTo>
                <a:close/>
              </a:path>
              <a:path w="4029709" h="5461000" extrusionOk="0">
                <a:moveTo>
                  <a:pt x="3831839" y="5435599"/>
                </a:moveTo>
                <a:lnTo>
                  <a:pt x="3812899" y="5435599"/>
                </a:lnTo>
                <a:lnTo>
                  <a:pt x="3813195" y="5422899"/>
                </a:lnTo>
                <a:lnTo>
                  <a:pt x="3814065" y="5410199"/>
                </a:lnTo>
                <a:lnTo>
                  <a:pt x="3833131" y="5410199"/>
                </a:lnTo>
                <a:lnTo>
                  <a:pt x="3832163" y="5422899"/>
                </a:lnTo>
                <a:lnTo>
                  <a:pt x="3831839" y="5435599"/>
                </a:lnTo>
                <a:close/>
              </a:path>
              <a:path w="4029709" h="5461000" extrusionOk="0">
                <a:moveTo>
                  <a:pt x="3832969" y="5460999"/>
                </a:moveTo>
                <a:lnTo>
                  <a:pt x="195561" y="5460999"/>
                </a:lnTo>
                <a:lnTo>
                  <a:pt x="196099" y="5448299"/>
                </a:lnTo>
                <a:lnTo>
                  <a:pt x="3832431" y="5448299"/>
                </a:lnTo>
                <a:lnTo>
                  <a:pt x="3832969" y="5460999"/>
                </a:lnTo>
                <a:close/>
              </a:path>
            </a:pathLst>
          </a:custGeom>
          <a:solidFill>
            <a:srgbClr val="CFA3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14"/>
          <p:cNvSpPr txBox="1"/>
          <p:nvPr/>
        </p:nvSpPr>
        <p:spPr>
          <a:xfrm>
            <a:off x="3276994" y="1434732"/>
            <a:ext cx="3439178" cy="30773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venir"/>
                <a:ea typeface="Avenir"/>
                <a:cs typeface="Avenir"/>
                <a:sym typeface="Avenir"/>
              </a:rPr>
              <a:t>CONDITIONS DE PARTICIPATION</a:t>
            </a:r>
            <a:endParaRPr sz="1400" b="1" i="0" u="none" strike="noStrike" cap="none">
              <a:solidFill>
                <a:schemeClr val="dk1"/>
              </a:solidFill>
              <a:latin typeface="Avenir"/>
              <a:ea typeface="Avenir"/>
              <a:cs typeface="Avenir"/>
              <a:sym typeface="Avenir"/>
            </a:endParaRPr>
          </a:p>
        </p:txBody>
      </p:sp>
      <p:sp>
        <p:nvSpPr>
          <p:cNvPr id="366" name="Google Shape;366;p14"/>
          <p:cNvSpPr txBox="1"/>
          <p:nvPr/>
        </p:nvSpPr>
        <p:spPr>
          <a:xfrm>
            <a:off x="3030148" y="2077458"/>
            <a:ext cx="3932870" cy="3231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le Trophée du Maître d’Hôtel est ouvert </a:t>
            </a:r>
            <a:endParaRPr sz="1500" b="0" i="0" u="none" strike="noStrike" cap="none">
              <a:solidFill>
                <a:srgbClr val="000000"/>
              </a:solidFill>
              <a:latin typeface="Arial"/>
              <a:ea typeface="Arial"/>
              <a:cs typeface="Arial"/>
              <a:sym typeface="Arial"/>
            </a:endParaRPr>
          </a:p>
        </p:txBody>
      </p:sp>
      <p:sp>
        <p:nvSpPr>
          <p:cNvPr id="367" name="Google Shape;367;p14"/>
          <p:cNvSpPr txBox="1"/>
          <p:nvPr/>
        </p:nvSpPr>
        <p:spPr>
          <a:xfrm>
            <a:off x="2874650" y="3718678"/>
            <a:ext cx="4029463" cy="323125"/>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âgés de plus de 23 ans au 1er janvier 2027</a:t>
            </a:r>
            <a:endParaRPr sz="1500" b="0" i="0" u="none" strike="noStrike" cap="none">
              <a:solidFill>
                <a:srgbClr val="000000"/>
              </a:solidFill>
              <a:latin typeface="Arial"/>
              <a:ea typeface="Arial"/>
              <a:cs typeface="Arial"/>
              <a:sym typeface="Arial"/>
            </a:endParaRPr>
          </a:p>
        </p:txBody>
      </p:sp>
      <p:sp>
        <p:nvSpPr>
          <p:cNvPr id="368" name="Google Shape;368;p14"/>
          <p:cNvSpPr txBox="1"/>
          <p:nvPr/>
        </p:nvSpPr>
        <p:spPr>
          <a:xfrm>
            <a:off x="2992645" y="4363703"/>
            <a:ext cx="372352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en activité dans tous types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de restauration et d’hôtellerie</a:t>
            </a:r>
            <a:endParaRPr sz="1500" b="0" i="0" u="none" strike="noStrike" cap="none">
              <a:solidFill>
                <a:srgbClr val="000000"/>
              </a:solidFill>
              <a:latin typeface="Arial"/>
              <a:ea typeface="Arial"/>
              <a:cs typeface="Arial"/>
              <a:sym typeface="Arial"/>
            </a:endParaRPr>
          </a:p>
        </p:txBody>
      </p:sp>
      <p:sp>
        <p:nvSpPr>
          <p:cNvPr id="369" name="Google Shape;369;p14"/>
          <p:cNvSpPr txBox="1"/>
          <p:nvPr/>
        </p:nvSpPr>
        <p:spPr>
          <a:xfrm>
            <a:off x="3174318" y="5120086"/>
            <a:ext cx="3334676" cy="3231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résidant en France ou à l’étranger</a:t>
            </a:r>
            <a:endParaRPr sz="1500" b="0" i="0" u="none" strike="noStrike" cap="none">
              <a:solidFill>
                <a:srgbClr val="000000"/>
              </a:solidFill>
              <a:latin typeface="Arial"/>
              <a:ea typeface="Arial"/>
              <a:cs typeface="Arial"/>
              <a:sym typeface="Arial"/>
            </a:endParaRPr>
          </a:p>
        </p:txBody>
      </p:sp>
      <p:sp>
        <p:nvSpPr>
          <p:cNvPr id="370" name="Google Shape;370;p14"/>
          <p:cNvSpPr txBox="1"/>
          <p:nvPr/>
        </p:nvSpPr>
        <p:spPr>
          <a:xfrm>
            <a:off x="2716291" y="2644170"/>
            <a:ext cx="4276236" cy="784830"/>
          </a:xfrm>
          <a:prstGeom prst="rect">
            <a:avLst/>
          </a:prstGeom>
          <a:noFill/>
          <a:ln>
            <a:noFill/>
          </a:ln>
        </p:spPr>
        <p:txBody>
          <a:bodyPr spcFirstLastPara="1" wrap="square" lIns="91425" tIns="45700" rIns="91425" bIns="45700" anchor="t" anchorCtr="0">
            <a:spAutoFit/>
          </a:bodyPr>
          <a:lstStyle/>
          <a:p>
            <a:pPr marL="627063" marR="0" lvl="0" indent="-627063"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à tous les professionnels des métiers de service</a:t>
            </a:r>
            <a:endParaRPr sz="1400" b="0" i="0" u="none" strike="noStrike" cap="none">
              <a:solidFill>
                <a:srgbClr val="000000"/>
              </a:solidFill>
              <a:latin typeface="Arial"/>
              <a:ea typeface="Arial"/>
              <a:cs typeface="Arial"/>
              <a:sym typeface="Arial"/>
            </a:endParaRPr>
          </a:p>
          <a:p>
            <a:pPr marL="627063" marR="0" lvl="0" indent="-627063"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 </a:t>
            </a:r>
            <a:r>
              <a:rPr lang="fr-FR" sz="1500" b="0" i="1" u="none" strike="noStrike" cap="none">
                <a:solidFill>
                  <a:schemeClr val="dk1"/>
                </a:solidFill>
                <a:latin typeface="Avenir"/>
                <a:ea typeface="Avenir"/>
                <a:cs typeface="Avenir"/>
                <a:sym typeface="Avenir"/>
              </a:rPr>
              <a:t>maître d’hôtel, assistant maître d’hôtel, </a:t>
            </a:r>
            <a:endParaRPr sz="1400" b="0" i="0" u="none" strike="noStrike" cap="none">
              <a:solidFill>
                <a:srgbClr val="000000"/>
              </a:solidFill>
              <a:latin typeface="Arial"/>
              <a:ea typeface="Arial"/>
              <a:cs typeface="Arial"/>
              <a:sym typeface="Arial"/>
            </a:endParaRPr>
          </a:p>
          <a:p>
            <a:pPr marL="627063" marR="0" lvl="0" indent="-627063" algn="ctr" rtl="0">
              <a:lnSpc>
                <a:spcPct val="100000"/>
              </a:lnSpc>
              <a:spcBef>
                <a:spcPts val="0"/>
              </a:spcBef>
              <a:spcAft>
                <a:spcPts val="0"/>
              </a:spcAft>
              <a:buClr>
                <a:srgbClr val="000000"/>
              </a:buClr>
              <a:buSzPts val="1500"/>
              <a:buFont typeface="Arial"/>
              <a:buNone/>
            </a:pPr>
            <a:r>
              <a:rPr lang="fr-FR" sz="1500" b="0" i="1" u="none" strike="noStrike" cap="none">
                <a:solidFill>
                  <a:schemeClr val="dk1"/>
                </a:solidFill>
                <a:latin typeface="Avenir"/>
                <a:ea typeface="Avenir"/>
                <a:cs typeface="Avenir"/>
                <a:sym typeface="Avenir"/>
              </a:rPr>
              <a:t>sommelier, intendant… </a:t>
            </a:r>
            <a:endParaRPr sz="1400" b="0" i="0" u="none" strike="noStrike" cap="none">
              <a:solidFill>
                <a:srgbClr val="000000"/>
              </a:solidFill>
              <a:latin typeface="Arial"/>
              <a:ea typeface="Arial"/>
              <a:cs typeface="Arial"/>
              <a:sym typeface="Arial"/>
            </a:endParaRPr>
          </a:p>
        </p:txBody>
      </p:sp>
      <p:sp>
        <p:nvSpPr>
          <p:cNvPr id="371" name="Google Shape;371;p14"/>
          <p:cNvSpPr txBox="1"/>
          <p:nvPr/>
        </p:nvSpPr>
        <p:spPr>
          <a:xfrm>
            <a:off x="8265401" y="1274839"/>
            <a:ext cx="2850694" cy="30773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venir"/>
                <a:ea typeface="Avenir"/>
                <a:cs typeface="Avenir"/>
                <a:sym typeface="Avenir"/>
              </a:rPr>
              <a:t>MODALITÉS D’INSCRIPTION</a:t>
            </a:r>
            <a:endParaRPr sz="1400" b="1" i="0" u="none" strike="noStrike" cap="none">
              <a:solidFill>
                <a:schemeClr val="dk1"/>
              </a:solidFill>
              <a:latin typeface="Avenir"/>
              <a:ea typeface="Avenir"/>
              <a:cs typeface="Avenir"/>
              <a:sym typeface="Avenir"/>
            </a:endParaRPr>
          </a:p>
        </p:txBody>
      </p:sp>
      <p:sp>
        <p:nvSpPr>
          <p:cNvPr id="372" name="Google Shape;372;p14"/>
          <p:cNvSpPr txBox="1"/>
          <p:nvPr/>
        </p:nvSpPr>
        <p:spPr>
          <a:xfrm>
            <a:off x="7473545" y="1622747"/>
            <a:ext cx="4434406"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Répondre aux trois questions via un format </a:t>
            </a:r>
            <a:endParaRPr sz="1500" b="0"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chemeClr val="dk1"/>
                </a:solidFill>
                <a:latin typeface="Avenir"/>
                <a:ea typeface="Avenir"/>
                <a:cs typeface="Avenir"/>
                <a:sym typeface="Avenir"/>
              </a:rPr>
              <a:t>vidéo de 4 minutes maximum </a:t>
            </a:r>
            <a:endParaRPr sz="1500" b="0" i="0" u="none" strike="noStrike" cap="none">
              <a:solidFill>
                <a:srgbClr val="000000"/>
              </a:solidFill>
              <a:latin typeface="Arial"/>
              <a:ea typeface="Arial"/>
              <a:cs typeface="Arial"/>
              <a:sym typeface="Arial"/>
            </a:endParaRPr>
          </a:p>
        </p:txBody>
      </p:sp>
      <p:sp>
        <p:nvSpPr>
          <p:cNvPr id="373" name="Google Shape;373;p14"/>
          <p:cNvSpPr txBox="1"/>
          <p:nvPr/>
        </p:nvSpPr>
        <p:spPr>
          <a:xfrm>
            <a:off x="7257694" y="3837073"/>
            <a:ext cx="4786079" cy="95406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fr-FR" sz="1400" b="1" i="0" u="none" strike="noStrike" cap="none">
                <a:solidFill>
                  <a:srgbClr val="000000"/>
                </a:solidFill>
                <a:latin typeface="Avenir"/>
                <a:ea typeface="Avenir"/>
                <a:cs typeface="Avenir"/>
                <a:sym typeface="Avenir"/>
              </a:rPr>
              <a:t>2) Mentorat &amp; fidélisation des talents</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Avenir"/>
                <a:ea typeface="Avenir"/>
                <a:cs typeface="Avenir"/>
                <a:sym typeface="Avenir"/>
              </a:rPr>
              <a:t>Quel rôle le mentorat peut-il jouer dans la fidélisation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fr-FR" sz="1400" b="0" i="0" u="none" strike="noStrike" cap="none">
                <a:solidFill>
                  <a:srgbClr val="000000"/>
                </a:solidFill>
                <a:latin typeface="Avenir"/>
                <a:ea typeface="Avenir"/>
                <a:cs typeface="Avenir"/>
                <a:sym typeface="Avenir"/>
              </a:rPr>
              <a:t>des collaborateurs en restauration et dans la transmission des valeurs RSE au sein des équipes de salle ?</a:t>
            </a:r>
            <a:endParaRPr/>
          </a:p>
        </p:txBody>
      </p:sp>
      <p:sp>
        <p:nvSpPr>
          <p:cNvPr id="374" name="Google Shape;374;p14"/>
          <p:cNvSpPr txBox="1"/>
          <p:nvPr/>
        </p:nvSpPr>
        <p:spPr>
          <a:xfrm>
            <a:off x="7266246" y="4963826"/>
            <a:ext cx="4732465" cy="138495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fr-FR" sz="1400" b="1" i="0" u="none" strike="noStrike" cap="none">
                <a:solidFill>
                  <a:srgbClr val="000000"/>
                </a:solidFill>
                <a:latin typeface="Avenir"/>
                <a:ea typeface="Avenir"/>
                <a:cs typeface="Avenir"/>
                <a:sym typeface="Avenir"/>
              </a:rPr>
              <a:t>3) Arts de la table &amp; impact environnemental</a:t>
            </a:r>
            <a:endParaRPr/>
          </a:p>
          <a:p>
            <a:pPr marL="0" marR="0" lvl="0" indent="0" algn="l" rtl="0">
              <a:lnSpc>
                <a:spcPct val="100000"/>
              </a:lnSpc>
              <a:spcBef>
                <a:spcPts val="0"/>
              </a:spcBef>
              <a:spcAft>
                <a:spcPts val="0"/>
              </a:spcAft>
              <a:buNone/>
            </a:pPr>
            <a:r>
              <a:rPr lang="fr-FR" sz="1400" b="0" i="0" u="none" strike="noStrike" cap="none">
                <a:solidFill>
                  <a:srgbClr val="000000"/>
                </a:solidFill>
                <a:latin typeface="Avenir"/>
                <a:ea typeface="Avenir"/>
                <a:cs typeface="Avenir"/>
                <a:sym typeface="Avenir"/>
              </a:rPr>
              <a:t>De quelle manière les arts de la table peuvent-ils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fr-FR" sz="1400" b="0" i="0" u="none" strike="noStrike" cap="none">
                <a:solidFill>
                  <a:srgbClr val="000000"/>
                </a:solidFill>
                <a:latin typeface="Avenir"/>
                <a:ea typeface="Avenir"/>
                <a:cs typeface="Avenir"/>
                <a:sym typeface="Avenir"/>
              </a:rPr>
              <a:t>évoluer pour répondre aux enjeux environnementaux actuels durabilité, réduction des déchets, choix des matériaux sans renoncer  à l’élégance et à l’identité de l’établissement ?</a:t>
            </a:r>
            <a:endParaRPr/>
          </a:p>
        </p:txBody>
      </p:sp>
      <p:sp>
        <p:nvSpPr>
          <p:cNvPr id="375" name="Google Shape;375;p14"/>
          <p:cNvSpPr/>
          <p:nvPr/>
        </p:nvSpPr>
        <p:spPr>
          <a:xfrm>
            <a:off x="0" y="0"/>
            <a:ext cx="2454442"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6" name="Google Shape;376;p14"/>
          <p:cNvPicPr preferRelativeResize="0"/>
          <p:nvPr/>
        </p:nvPicPr>
        <p:blipFill rotWithShape="1">
          <a:blip r:embed="rId4">
            <a:alphaModFix/>
          </a:blip>
          <a:srcRect l="25936" r="51564"/>
          <a:stretch/>
        </p:blipFill>
        <p:spPr>
          <a:xfrm>
            <a:off x="9665" y="0"/>
            <a:ext cx="2313465" cy="6858000"/>
          </a:xfrm>
          <a:prstGeom prst="rect">
            <a:avLst/>
          </a:prstGeom>
          <a:noFill/>
          <a:ln>
            <a:noFill/>
          </a:ln>
        </p:spPr>
      </p:pic>
      <p:pic>
        <p:nvPicPr>
          <p:cNvPr id="377" name="Google Shape;377;p14"/>
          <p:cNvPicPr preferRelativeResize="0"/>
          <p:nvPr/>
        </p:nvPicPr>
        <p:blipFill rotWithShape="1">
          <a:blip r:embed="rId3">
            <a:alphaModFix/>
          </a:blip>
          <a:srcRect/>
          <a:stretch/>
        </p:blipFill>
        <p:spPr>
          <a:xfrm>
            <a:off x="10365519" y="285417"/>
            <a:ext cx="1288559" cy="457010"/>
          </a:xfrm>
          <a:prstGeom prst="rect">
            <a:avLst/>
          </a:prstGeom>
          <a:noFill/>
          <a:ln>
            <a:noFill/>
          </a:ln>
        </p:spPr>
      </p:pic>
      <p:sp>
        <p:nvSpPr>
          <p:cNvPr id="378" name="Google Shape;378;p14"/>
          <p:cNvSpPr txBox="1">
            <a:spLocks noGrp="1"/>
          </p:cNvSpPr>
          <p:nvPr>
            <p:ph type="sldNum" idx="12"/>
          </p:nvPr>
        </p:nvSpPr>
        <p:spPr>
          <a:xfrm>
            <a:off x="9448800" y="643844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14</a:t>
            </a:fld>
            <a:endParaRPr/>
          </a:p>
        </p:txBody>
      </p:sp>
      <p:sp>
        <p:nvSpPr>
          <p:cNvPr id="379" name="Google Shape;379;p14"/>
          <p:cNvSpPr txBox="1"/>
          <p:nvPr/>
        </p:nvSpPr>
        <p:spPr>
          <a:xfrm>
            <a:off x="7242933" y="2372164"/>
            <a:ext cx="4629789" cy="134744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800"/>
              </a:spcAft>
              <a:buNone/>
            </a:pPr>
            <a:r>
              <a:rPr lang="fr-FR" sz="1400" b="1" i="0" u="none" strike="noStrike" cap="none">
                <a:solidFill>
                  <a:srgbClr val="000000"/>
                </a:solidFill>
                <a:latin typeface="Avenir"/>
                <a:ea typeface="Avenir"/>
                <a:cs typeface="Avenir"/>
                <a:sym typeface="Avenir"/>
              </a:rPr>
              <a:t>1) Recrutement &amp; inclusion </a:t>
            </a:r>
            <a:r>
              <a:rPr lang="fr-FR" sz="1400" b="0" i="0" u="none" strike="noStrike" cap="none">
                <a:solidFill>
                  <a:srgbClr val="000000"/>
                </a:solidFill>
                <a:latin typeface="Avenir"/>
                <a:ea typeface="Avenir"/>
                <a:cs typeface="Avenir"/>
                <a:sym typeface="Avenir"/>
              </a:rPr>
              <a:t>Comment la politique de recrutement d’un établissement de restauration peut-elle s’inscrire dans une démarche RSE, notamment en matière de diversité, d’inclusion et d’attractivité des métiers du service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5"/>
          <p:cNvSpPr txBox="1"/>
          <p:nvPr/>
        </p:nvSpPr>
        <p:spPr>
          <a:xfrm>
            <a:off x="3096468" y="5382686"/>
            <a:ext cx="9090786"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Calibri"/>
                <a:ea typeface="Calibri"/>
                <a:cs typeface="Calibri"/>
                <a:sym typeface="Calibri"/>
              </a:rPr>
              <a:t>12 candidats devront se départager à travers 4 ateliers </a:t>
            </a:r>
            <a:endParaRPr sz="2800" b="1" i="0" u="none" strike="noStrike" cap="none">
              <a:solidFill>
                <a:schemeClr val="dk1"/>
              </a:solidFill>
              <a:latin typeface="Calibri"/>
              <a:ea typeface="Calibri"/>
              <a:cs typeface="Calibri"/>
              <a:sym typeface="Calibri"/>
            </a:endParaRPr>
          </a:p>
        </p:txBody>
      </p:sp>
      <p:sp>
        <p:nvSpPr>
          <p:cNvPr id="385" name="Google Shape;385;p15"/>
          <p:cNvSpPr txBox="1"/>
          <p:nvPr/>
        </p:nvSpPr>
        <p:spPr>
          <a:xfrm>
            <a:off x="3612775" y="2494873"/>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1 - LA CULTURE PROFESSIONNELLE  </a:t>
            </a:r>
            <a:r>
              <a:rPr lang="fr-FR" sz="1800" b="0" i="1" u="none" strike="noStrike" cap="none">
                <a:solidFill>
                  <a:schemeClr val="dk1"/>
                </a:solidFill>
                <a:latin typeface="Calibri"/>
                <a:ea typeface="Calibri"/>
                <a:cs typeface="Calibri"/>
                <a:sym typeface="Calibri"/>
              </a:rPr>
              <a:t>Héritage &amp; Transmission</a:t>
            </a:r>
            <a:endParaRPr sz="1400" b="0" i="0" u="none" strike="noStrike" cap="none">
              <a:solidFill>
                <a:srgbClr val="000000"/>
              </a:solidFill>
              <a:latin typeface="Arial"/>
              <a:ea typeface="Arial"/>
              <a:cs typeface="Arial"/>
              <a:sym typeface="Arial"/>
            </a:endParaRPr>
          </a:p>
        </p:txBody>
      </p:sp>
      <p:sp>
        <p:nvSpPr>
          <p:cNvPr id="386" name="Google Shape;386;p15"/>
          <p:cNvSpPr txBox="1"/>
          <p:nvPr/>
        </p:nvSpPr>
        <p:spPr>
          <a:xfrm>
            <a:off x="3612775" y="3202288"/>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2 - LE SERVICE </a:t>
            </a:r>
            <a:r>
              <a:rPr lang="fr-FR" sz="1800" b="0" i="1" u="none" strike="noStrike" cap="none">
                <a:solidFill>
                  <a:schemeClr val="dk1"/>
                </a:solidFill>
                <a:latin typeface="Calibri"/>
                <a:ea typeface="Calibri"/>
                <a:cs typeface="Calibri"/>
                <a:sym typeface="Calibri"/>
              </a:rPr>
              <a:t>Innovation </a:t>
            </a:r>
            <a:r>
              <a:rPr lang="fr-FR" sz="1400" b="0" i="1" u="none" strike="noStrike" cap="none">
                <a:solidFill>
                  <a:schemeClr val="dk1"/>
                </a:solidFill>
                <a:latin typeface="Calibri"/>
                <a:ea typeface="Calibri"/>
                <a:cs typeface="Calibri"/>
                <a:sym typeface="Calibri"/>
              </a:rPr>
              <a:t>&amp;</a:t>
            </a:r>
            <a:r>
              <a:rPr lang="fr-FR" sz="1800" b="0" i="1" u="none" strike="noStrike" cap="none">
                <a:solidFill>
                  <a:schemeClr val="dk1"/>
                </a:solidFill>
                <a:latin typeface="Calibri"/>
                <a:ea typeface="Calibri"/>
                <a:cs typeface="Calibri"/>
                <a:sym typeface="Calibri"/>
              </a:rPr>
              <a:t> Maîtrise du geste</a:t>
            </a:r>
            <a:endParaRPr sz="1400" b="0" i="0" u="none" strike="noStrike" cap="none">
              <a:solidFill>
                <a:srgbClr val="000000"/>
              </a:solidFill>
              <a:latin typeface="Arial"/>
              <a:ea typeface="Arial"/>
              <a:cs typeface="Arial"/>
              <a:sym typeface="Arial"/>
            </a:endParaRPr>
          </a:p>
        </p:txBody>
      </p:sp>
      <p:sp>
        <p:nvSpPr>
          <p:cNvPr id="387" name="Google Shape;387;p15"/>
          <p:cNvSpPr txBox="1"/>
          <p:nvPr/>
        </p:nvSpPr>
        <p:spPr>
          <a:xfrm>
            <a:off x="3612775" y="3909703"/>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3 - LA SOMMELLERIE </a:t>
            </a:r>
            <a:r>
              <a:rPr lang="fr-FR" sz="1800" b="0" i="1" u="none" strike="noStrike" cap="none">
                <a:solidFill>
                  <a:schemeClr val="dk1"/>
                </a:solidFill>
                <a:latin typeface="Calibri"/>
                <a:ea typeface="Calibri"/>
                <a:cs typeface="Calibri"/>
                <a:sym typeface="Calibri"/>
              </a:rPr>
              <a:t>Terroirs, Conseils </a:t>
            </a:r>
            <a:r>
              <a:rPr lang="fr-FR" sz="1400" b="0" i="1" u="none" strike="noStrike" cap="none">
                <a:solidFill>
                  <a:schemeClr val="dk1"/>
                </a:solidFill>
                <a:latin typeface="Calibri"/>
                <a:ea typeface="Calibri"/>
                <a:cs typeface="Calibri"/>
                <a:sym typeface="Calibri"/>
              </a:rPr>
              <a:t>&amp;</a:t>
            </a:r>
            <a:r>
              <a:rPr lang="fr-FR" sz="1800" b="0" i="1" u="none" strike="noStrike" cap="none">
                <a:solidFill>
                  <a:schemeClr val="dk1"/>
                </a:solidFill>
                <a:latin typeface="Calibri"/>
                <a:ea typeface="Calibri"/>
                <a:cs typeface="Calibri"/>
                <a:sym typeface="Calibri"/>
              </a:rPr>
              <a:t> Service</a:t>
            </a:r>
            <a:endParaRPr sz="1400" b="0" i="0" u="none" strike="noStrike" cap="none">
              <a:solidFill>
                <a:srgbClr val="000000"/>
              </a:solidFill>
              <a:latin typeface="Arial"/>
              <a:ea typeface="Arial"/>
              <a:cs typeface="Arial"/>
              <a:sym typeface="Arial"/>
            </a:endParaRPr>
          </a:p>
        </p:txBody>
      </p:sp>
      <p:sp>
        <p:nvSpPr>
          <p:cNvPr id="388" name="Google Shape;388;p15"/>
          <p:cNvSpPr txBox="1"/>
          <p:nvPr/>
        </p:nvSpPr>
        <p:spPr>
          <a:xfrm>
            <a:off x="3612774" y="4617117"/>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4 - LE </a:t>
            </a:r>
            <a:r>
              <a:rPr lang="fr-FR" sz="1800">
                <a:solidFill>
                  <a:schemeClr val="dk1"/>
                </a:solidFill>
                <a:latin typeface="Calibri"/>
                <a:ea typeface="Calibri"/>
                <a:cs typeface="Calibri"/>
                <a:sym typeface="Calibri"/>
              </a:rPr>
              <a:t>CAFÉ</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Comme signature de service</a:t>
            </a:r>
            <a:endParaRPr sz="1400" b="0" i="0" u="none" strike="noStrike" cap="none">
              <a:solidFill>
                <a:srgbClr val="000000"/>
              </a:solidFill>
              <a:latin typeface="Arial"/>
              <a:ea typeface="Arial"/>
              <a:cs typeface="Arial"/>
              <a:sym typeface="Arial"/>
            </a:endParaRPr>
          </a:p>
        </p:txBody>
      </p:sp>
      <p:pic>
        <p:nvPicPr>
          <p:cNvPr id="389" name="Google Shape;389;p15"/>
          <p:cNvPicPr preferRelativeResize="0"/>
          <p:nvPr/>
        </p:nvPicPr>
        <p:blipFill rotWithShape="1">
          <a:blip r:embed="rId3">
            <a:alphaModFix/>
          </a:blip>
          <a:srcRect/>
          <a:stretch/>
        </p:blipFill>
        <p:spPr>
          <a:xfrm>
            <a:off x="10310589" y="399875"/>
            <a:ext cx="1288559" cy="457010"/>
          </a:xfrm>
          <a:prstGeom prst="rect">
            <a:avLst/>
          </a:prstGeom>
          <a:noFill/>
          <a:ln>
            <a:noFill/>
          </a:ln>
        </p:spPr>
      </p:pic>
      <p:sp>
        <p:nvSpPr>
          <p:cNvPr id="390" name="Google Shape;390;p15"/>
          <p:cNvSpPr/>
          <p:nvPr/>
        </p:nvSpPr>
        <p:spPr>
          <a:xfrm>
            <a:off x="0" y="0"/>
            <a:ext cx="2454442"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1" name="Google Shape;391;p15"/>
          <p:cNvPicPr preferRelativeResize="0"/>
          <p:nvPr/>
        </p:nvPicPr>
        <p:blipFill rotWithShape="1">
          <a:blip r:embed="rId4">
            <a:alphaModFix/>
          </a:blip>
          <a:srcRect l="16577" r="26828"/>
          <a:stretch/>
        </p:blipFill>
        <p:spPr>
          <a:xfrm>
            <a:off x="-301671" y="0"/>
            <a:ext cx="2588787" cy="6858000"/>
          </a:xfrm>
          <a:prstGeom prst="rect">
            <a:avLst/>
          </a:prstGeom>
          <a:noFill/>
          <a:ln>
            <a:noFill/>
          </a:ln>
        </p:spPr>
      </p:pic>
      <p:pic>
        <p:nvPicPr>
          <p:cNvPr id="392" name="Google Shape;392;p15" descr="C:\Users\blr\Documents\Trophee Maitre d'Hotel\Noeud jaune.png"/>
          <p:cNvPicPr preferRelativeResize="0"/>
          <p:nvPr/>
        </p:nvPicPr>
        <p:blipFill rotWithShape="1">
          <a:blip r:embed="rId5">
            <a:alphaModFix/>
          </a:blip>
          <a:srcRect/>
          <a:stretch/>
        </p:blipFill>
        <p:spPr>
          <a:xfrm>
            <a:off x="3278281" y="2632241"/>
            <a:ext cx="334336" cy="107120"/>
          </a:xfrm>
          <a:prstGeom prst="rect">
            <a:avLst/>
          </a:prstGeom>
          <a:noFill/>
          <a:ln>
            <a:noFill/>
          </a:ln>
        </p:spPr>
      </p:pic>
      <p:pic>
        <p:nvPicPr>
          <p:cNvPr id="393" name="Google Shape;393;p15" descr="C:\Users\blr\Documents\Trophee Maitre d'Hotel\Noeud jaune.png"/>
          <p:cNvPicPr preferRelativeResize="0"/>
          <p:nvPr/>
        </p:nvPicPr>
        <p:blipFill rotWithShape="1">
          <a:blip r:embed="rId5">
            <a:alphaModFix/>
          </a:blip>
          <a:srcRect/>
          <a:stretch/>
        </p:blipFill>
        <p:spPr>
          <a:xfrm>
            <a:off x="3278281" y="3333395"/>
            <a:ext cx="334336" cy="107120"/>
          </a:xfrm>
          <a:prstGeom prst="rect">
            <a:avLst/>
          </a:prstGeom>
          <a:noFill/>
          <a:ln>
            <a:noFill/>
          </a:ln>
        </p:spPr>
      </p:pic>
      <p:pic>
        <p:nvPicPr>
          <p:cNvPr id="394" name="Google Shape;394;p15" descr="C:\Users\blr\Documents\Trophee Maitre d'Hotel\Noeud jaune.png"/>
          <p:cNvPicPr preferRelativeResize="0"/>
          <p:nvPr/>
        </p:nvPicPr>
        <p:blipFill rotWithShape="1">
          <a:blip r:embed="rId5">
            <a:alphaModFix/>
          </a:blip>
          <a:srcRect/>
          <a:stretch/>
        </p:blipFill>
        <p:spPr>
          <a:xfrm>
            <a:off x="3278281" y="4045874"/>
            <a:ext cx="334336" cy="107120"/>
          </a:xfrm>
          <a:prstGeom prst="rect">
            <a:avLst/>
          </a:prstGeom>
          <a:noFill/>
          <a:ln>
            <a:noFill/>
          </a:ln>
        </p:spPr>
      </p:pic>
      <p:pic>
        <p:nvPicPr>
          <p:cNvPr id="395" name="Google Shape;395;p15" descr="C:\Users\blr\Documents\Trophee Maitre d'Hotel\Noeud jaune.png"/>
          <p:cNvPicPr preferRelativeResize="0"/>
          <p:nvPr/>
        </p:nvPicPr>
        <p:blipFill rotWithShape="1">
          <a:blip r:embed="rId5">
            <a:alphaModFix/>
          </a:blip>
          <a:srcRect/>
          <a:stretch/>
        </p:blipFill>
        <p:spPr>
          <a:xfrm>
            <a:off x="3278280" y="4757086"/>
            <a:ext cx="334336" cy="107120"/>
          </a:xfrm>
          <a:prstGeom prst="rect">
            <a:avLst/>
          </a:prstGeom>
          <a:noFill/>
          <a:ln>
            <a:noFill/>
          </a:ln>
        </p:spPr>
      </p:pic>
      <p:sp>
        <p:nvSpPr>
          <p:cNvPr id="396" name="Google Shape;396;p15"/>
          <p:cNvSpPr txBox="1"/>
          <p:nvPr/>
        </p:nvSpPr>
        <p:spPr>
          <a:xfrm>
            <a:off x="2689627" y="255124"/>
            <a:ext cx="9188388"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Jour de demi-finale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lundi 26 octobre 2026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Institut LYFE </a:t>
            </a:r>
            <a:r>
              <a:rPr lang="fr-FR" sz="2000" b="1" i="0" u="none" strike="noStrike" cap="none">
                <a:solidFill>
                  <a:srgbClr val="FBBF2F"/>
                </a:solidFill>
                <a:latin typeface="Poiret One"/>
                <a:ea typeface="Poiret One"/>
                <a:cs typeface="Poiret One"/>
                <a:sym typeface="Poiret One"/>
              </a:rPr>
              <a:t>- </a:t>
            </a:r>
            <a:r>
              <a:rPr lang="fr-FR" sz="3200" b="1" i="0" u="none" strike="noStrike" cap="none">
                <a:solidFill>
                  <a:srgbClr val="FBBF2F"/>
                </a:solidFill>
                <a:latin typeface="Poiret One"/>
                <a:ea typeface="Poiret One"/>
                <a:cs typeface="Poiret One"/>
                <a:sym typeface="Poiret One"/>
              </a:rPr>
              <a:t>Ecully </a:t>
            </a:r>
            <a:r>
              <a:rPr lang="fr-FR" sz="2000" b="1" i="0" u="none" strike="noStrike" cap="none">
                <a:solidFill>
                  <a:srgbClr val="FBBF2F"/>
                </a:solidFill>
                <a:latin typeface="Poiret One"/>
                <a:ea typeface="Poiret One"/>
                <a:cs typeface="Poiret One"/>
                <a:sym typeface="Poiret One"/>
              </a:rPr>
              <a:t>-</a:t>
            </a:r>
            <a:r>
              <a:rPr lang="fr-FR" sz="3200" b="1" i="0" u="none" strike="noStrike" cap="none">
                <a:solidFill>
                  <a:srgbClr val="FBBF2F"/>
                </a:solidFill>
                <a:latin typeface="Poiret One"/>
                <a:ea typeface="Poiret One"/>
                <a:cs typeface="Poiret One"/>
                <a:sym typeface="Poiret One"/>
              </a:rPr>
              <a:t> Lyon</a:t>
            </a:r>
            <a:endParaRPr sz="1400" b="0" i="0" u="none" strike="noStrike" cap="none">
              <a:solidFill>
                <a:srgbClr val="000000"/>
              </a:solidFill>
              <a:latin typeface="Arial"/>
              <a:ea typeface="Arial"/>
              <a:cs typeface="Arial"/>
              <a:sym typeface="Arial"/>
            </a:endParaRPr>
          </a:p>
        </p:txBody>
      </p:sp>
      <p:sp>
        <p:nvSpPr>
          <p:cNvPr id="397" name="Google Shape;3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6"/>
          <p:cNvSpPr/>
          <p:nvPr/>
        </p:nvSpPr>
        <p:spPr>
          <a:xfrm>
            <a:off x="0" y="0"/>
            <a:ext cx="2454442"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p16"/>
          <p:cNvSpPr/>
          <p:nvPr/>
        </p:nvSpPr>
        <p:spPr>
          <a:xfrm>
            <a:off x="-158" y="0"/>
            <a:ext cx="2454600"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4" name="Google Shape;404;p16"/>
          <p:cNvPicPr preferRelativeResize="0"/>
          <p:nvPr/>
        </p:nvPicPr>
        <p:blipFill rotWithShape="1">
          <a:blip r:embed="rId3">
            <a:alphaModFix/>
          </a:blip>
          <a:srcRect/>
          <a:stretch/>
        </p:blipFill>
        <p:spPr>
          <a:xfrm>
            <a:off x="10574151" y="260484"/>
            <a:ext cx="1288559" cy="457010"/>
          </a:xfrm>
          <a:prstGeom prst="rect">
            <a:avLst/>
          </a:prstGeom>
          <a:noFill/>
          <a:ln>
            <a:noFill/>
          </a:ln>
        </p:spPr>
      </p:pic>
      <p:pic>
        <p:nvPicPr>
          <p:cNvPr id="405" name="Google Shape;405;p16" descr="C:\Users\blr\Documents\Trophee Maitre d'Hotel\Noeud jaune.png"/>
          <p:cNvPicPr preferRelativeResize="0"/>
          <p:nvPr/>
        </p:nvPicPr>
        <p:blipFill rotWithShape="1">
          <a:blip r:embed="rId4">
            <a:alphaModFix/>
          </a:blip>
          <a:srcRect/>
          <a:stretch/>
        </p:blipFill>
        <p:spPr>
          <a:xfrm>
            <a:off x="3278280" y="2209634"/>
            <a:ext cx="334336" cy="107120"/>
          </a:xfrm>
          <a:prstGeom prst="rect">
            <a:avLst/>
          </a:prstGeom>
          <a:noFill/>
          <a:ln>
            <a:noFill/>
          </a:ln>
        </p:spPr>
      </p:pic>
      <p:pic>
        <p:nvPicPr>
          <p:cNvPr id="406" name="Google Shape;406;p16" descr="C:\Users\blr\Documents\Trophee Maitre d'Hotel\Noeud jaune.png"/>
          <p:cNvPicPr preferRelativeResize="0"/>
          <p:nvPr/>
        </p:nvPicPr>
        <p:blipFill rotWithShape="1">
          <a:blip r:embed="rId4">
            <a:alphaModFix/>
          </a:blip>
          <a:srcRect/>
          <a:stretch/>
        </p:blipFill>
        <p:spPr>
          <a:xfrm>
            <a:off x="3278280" y="2813726"/>
            <a:ext cx="334336" cy="107120"/>
          </a:xfrm>
          <a:prstGeom prst="rect">
            <a:avLst/>
          </a:prstGeom>
          <a:noFill/>
          <a:ln>
            <a:noFill/>
          </a:ln>
        </p:spPr>
      </p:pic>
      <p:pic>
        <p:nvPicPr>
          <p:cNvPr id="407" name="Google Shape;407;p16" descr="C:\Users\blr\Documents\Trophee Maitre d'Hotel\Noeud jaune.png"/>
          <p:cNvPicPr preferRelativeResize="0"/>
          <p:nvPr/>
        </p:nvPicPr>
        <p:blipFill rotWithShape="1">
          <a:blip r:embed="rId4">
            <a:alphaModFix/>
          </a:blip>
          <a:srcRect/>
          <a:stretch/>
        </p:blipFill>
        <p:spPr>
          <a:xfrm>
            <a:off x="3278280" y="3406706"/>
            <a:ext cx="334336" cy="107120"/>
          </a:xfrm>
          <a:prstGeom prst="rect">
            <a:avLst/>
          </a:prstGeom>
          <a:noFill/>
          <a:ln>
            <a:noFill/>
          </a:ln>
        </p:spPr>
      </p:pic>
      <p:pic>
        <p:nvPicPr>
          <p:cNvPr id="408" name="Google Shape;408;p16" descr="C:\Users\blr\Documents\Trophee Maitre d'Hotel\Noeud jaune.png"/>
          <p:cNvPicPr preferRelativeResize="0"/>
          <p:nvPr/>
        </p:nvPicPr>
        <p:blipFill rotWithShape="1">
          <a:blip r:embed="rId4">
            <a:alphaModFix/>
          </a:blip>
          <a:srcRect/>
          <a:stretch/>
        </p:blipFill>
        <p:spPr>
          <a:xfrm>
            <a:off x="3278280" y="4064508"/>
            <a:ext cx="334336" cy="107120"/>
          </a:xfrm>
          <a:prstGeom prst="rect">
            <a:avLst/>
          </a:prstGeom>
          <a:noFill/>
          <a:ln>
            <a:noFill/>
          </a:ln>
        </p:spPr>
      </p:pic>
      <p:pic>
        <p:nvPicPr>
          <p:cNvPr id="409" name="Google Shape;409;p16"/>
          <p:cNvPicPr preferRelativeResize="0"/>
          <p:nvPr/>
        </p:nvPicPr>
        <p:blipFill rotWithShape="1">
          <a:blip r:embed="rId5">
            <a:alphaModFix/>
          </a:blip>
          <a:srcRect l="5533" r="43888"/>
          <a:stretch/>
        </p:blipFill>
        <p:spPr>
          <a:xfrm>
            <a:off x="-316" y="0"/>
            <a:ext cx="2313465" cy="6858000"/>
          </a:xfrm>
          <a:prstGeom prst="rect">
            <a:avLst/>
          </a:prstGeom>
          <a:noFill/>
          <a:ln>
            <a:noFill/>
          </a:ln>
        </p:spPr>
      </p:pic>
      <p:sp>
        <p:nvSpPr>
          <p:cNvPr id="410" name="Google Shape;410;p16"/>
          <p:cNvSpPr txBox="1"/>
          <p:nvPr/>
        </p:nvSpPr>
        <p:spPr>
          <a:xfrm>
            <a:off x="3723163" y="230607"/>
            <a:ext cx="736435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Jour de finale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samedi 23 janvier 2027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		au Sirha de Lyon</a:t>
            </a:r>
            <a:endParaRPr sz="1400" b="0" i="0" u="none" strike="noStrike" cap="none">
              <a:solidFill>
                <a:srgbClr val="000000"/>
              </a:solidFill>
              <a:latin typeface="Arial"/>
              <a:ea typeface="Arial"/>
              <a:cs typeface="Arial"/>
              <a:sym typeface="Arial"/>
            </a:endParaRPr>
          </a:p>
        </p:txBody>
      </p:sp>
      <p:sp>
        <p:nvSpPr>
          <p:cNvPr id="411" name="Google Shape;411;p16"/>
          <p:cNvSpPr txBox="1"/>
          <p:nvPr/>
        </p:nvSpPr>
        <p:spPr>
          <a:xfrm>
            <a:off x="3001992" y="5933596"/>
            <a:ext cx="9090786"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fr-FR" sz="2800" b="1" i="1" u="none" strike="noStrike" cap="none">
                <a:solidFill>
                  <a:srgbClr val="000000"/>
                </a:solidFill>
                <a:latin typeface="Calibri"/>
                <a:ea typeface="Calibri"/>
                <a:cs typeface="Calibri"/>
                <a:sym typeface="Calibri"/>
              </a:rPr>
              <a:t>L’après-midi</a:t>
            </a:r>
            <a:r>
              <a:rPr lang="fr-FR" sz="2800" b="1" i="0" u="none" strike="noStrike" cap="none">
                <a:solidFill>
                  <a:srgbClr val="000000"/>
                </a:solidFill>
                <a:latin typeface="Calibri"/>
                <a:ea typeface="Calibri"/>
                <a:cs typeface="Calibri"/>
                <a:sym typeface="Calibri"/>
              </a:rPr>
              <a:t> </a:t>
            </a:r>
            <a:r>
              <a:rPr lang="fr-FR" sz="2000" b="1" i="0" u="none" strike="noStrike" cap="none">
                <a:solidFill>
                  <a:srgbClr val="000000"/>
                </a:solidFill>
                <a:latin typeface="Calibri"/>
                <a:ea typeface="Calibri"/>
                <a:cs typeface="Calibri"/>
                <a:sym typeface="Calibri"/>
              </a:rPr>
              <a:t>- </a:t>
            </a:r>
            <a:r>
              <a:rPr lang="fr-FR" sz="2800" b="1" i="0" u="none" strike="noStrike" cap="none">
                <a:solidFill>
                  <a:srgbClr val="000000"/>
                </a:solidFill>
                <a:latin typeface="Calibri"/>
                <a:ea typeface="Calibri"/>
                <a:cs typeface="Calibri"/>
                <a:sym typeface="Calibri"/>
              </a:rPr>
              <a:t>6 finalistes pour la catégorie professionnelle</a:t>
            </a:r>
            <a:endParaRPr sz="2800" b="1" i="0" u="none" strike="noStrike" cap="none">
              <a:solidFill>
                <a:schemeClr val="dk1"/>
              </a:solidFill>
              <a:latin typeface="Calibri"/>
              <a:ea typeface="Calibri"/>
              <a:cs typeface="Calibri"/>
              <a:sym typeface="Calibri"/>
            </a:endParaRPr>
          </a:p>
        </p:txBody>
      </p:sp>
      <p:pic>
        <p:nvPicPr>
          <p:cNvPr id="412" name="Google Shape;412;p16" descr="C:\Users\blr\Documents\Trophee Maitre d'Hotel\Noeud jaune.png"/>
          <p:cNvPicPr preferRelativeResize="0"/>
          <p:nvPr/>
        </p:nvPicPr>
        <p:blipFill rotWithShape="1">
          <a:blip r:embed="rId4">
            <a:alphaModFix/>
          </a:blip>
          <a:srcRect/>
          <a:stretch/>
        </p:blipFill>
        <p:spPr>
          <a:xfrm>
            <a:off x="3278280" y="4657389"/>
            <a:ext cx="334336" cy="107120"/>
          </a:xfrm>
          <a:prstGeom prst="rect">
            <a:avLst/>
          </a:prstGeom>
          <a:noFill/>
          <a:ln>
            <a:noFill/>
          </a:ln>
        </p:spPr>
      </p:pic>
      <p:sp>
        <p:nvSpPr>
          <p:cNvPr id="413" name="Google Shape;413;p16"/>
          <p:cNvSpPr txBox="1"/>
          <p:nvPr/>
        </p:nvSpPr>
        <p:spPr>
          <a:xfrm>
            <a:off x="3876336" y="2087881"/>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1 - LA CULTURE PROFESSIONNELLE  </a:t>
            </a:r>
            <a:r>
              <a:rPr lang="fr-FR" sz="1800" b="0" i="1" u="none" strike="noStrike" cap="none">
                <a:solidFill>
                  <a:schemeClr val="dk1"/>
                </a:solidFill>
                <a:latin typeface="Calibri"/>
                <a:ea typeface="Calibri"/>
                <a:cs typeface="Calibri"/>
                <a:sym typeface="Calibri"/>
              </a:rPr>
              <a:t>Héritage &amp; Transmission</a:t>
            </a:r>
            <a:endParaRPr sz="1400" b="0" i="0" u="none" strike="noStrike" cap="none">
              <a:solidFill>
                <a:srgbClr val="000000"/>
              </a:solidFill>
              <a:latin typeface="Arial"/>
              <a:ea typeface="Arial"/>
              <a:cs typeface="Arial"/>
              <a:sym typeface="Arial"/>
            </a:endParaRPr>
          </a:p>
        </p:txBody>
      </p:sp>
      <p:sp>
        <p:nvSpPr>
          <p:cNvPr id="414" name="Google Shape;414;p16"/>
          <p:cNvSpPr txBox="1"/>
          <p:nvPr/>
        </p:nvSpPr>
        <p:spPr>
          <a:xfrm>
            <a:off x="3876336" y="2691526"/>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2 - LE SERVICE </a:t>
            </a:r>
            <a:r>
              <a:rPr lang="fr-FR" sz="1800" b="0" i="1" u="none" strike="noStrike" cap="none">
                <a:solidFill>
                  <a:schemeClr val="dk1"/>
                </a:solidFill>
                <a:latin typeface="Calibri"/>
                <a:ea typeface="Calibri"/>
                <a:cs typeface="Calibri"/>
                <a:sym typeface="Calibri"/>
              </a:rPr>
              <a:t>Innovation </a:t>
            </a:r>
            <a:r>
              <a:rPr lang="fr-FR" sz="1400" b="0" i="1" u="none" strike="noStrike" cap="none">
                <a:solidFill>
                  <a:schemeClr val="dk1"/>
                </a:solidFill>
                <a:latin typeface="Calibri"/>
                <a:ea typeface="Calibri"/>
                <a:cs typeface="Calibri"/>
                <a:sym typeface="Calibri"/>
              </a:rPr>
              <a:t>&amp;</a:t>
            </a:r>
            <a:r>
              <a:rPr lang="fr-FR" sz="1800" b="0" i="1" u="none" strike="noStrike" cap="none">
                <a:solidFill>
                  <a:schemeClr val="dk1"/>
                </a:solidFill>
                <a:latin typeface="Calibri"/>
                <a:ea typeface="Calibri"/>
                <a:cs typeface="Calibri"/>
                <a:sym typeface="Calibri"/>
              </a:rPr>
              <a:t> Maîtrise du geste</a:t>
            </a:r>
            <a:endParaRPr sz="1400" b="0" i="0" u="none" strike="noStrike" cap="none">
              <a:solidFill>
                <a:srgbClr val="000000"/>
              </a:solidFill>
              <a:latin typeface="Arial"/>
              <a:ea typeface="Arial"/>
              <a:cs typeface="Arial"/>
              <a:sym typeface="Arial"/>
            </a:endParaRPr>
          </a:p>
        </p:txBody>
      </p:sp>
      <p:sp>
        <p:nvSpPr>
          <p:cNvPr id="415" name="Google Shape;415;p16"/>
          <p:cNvSpPr txBox="1"/>
          <p:nvPr/>
        </p:nvSpPr>
        <p:spPr>
          <a:xfrm>
            <a:off x="3876336" y="3299610"/>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3 - LA SOMMELLERIE </a:t>
            </a:r>
            <a:r>
              <a:rPr lang="fr-FR" sz="1800" b="0" i="1" u="none" strike="noStrike" cap="none">
                <a:solidFill>
                  <a:schemeClr val="dk1"/>
                </a:solidFill>
                <a:latin typeface="Calibri"/>
                <a:ea typeface="Calibri"/>
                <a:cs typeface="Calibri"/>
                <a:sym typeface="Calibri"/>
              </a:rPr>
              <a:t>Terroirs, Conseils </a:t>
            </a:r>
            <a:r>
              <a:rPr lang="fr-FR" sz="1400" b="0" i="1" u="none" strike="noStrike" cap="none">
                <a:solidFill>
                  <a:schemeClr val="dk1"/>
                </a:solidFill>
                <a:latin typeface="Calibri"/>
                <a:ea typeface="Calibri"/>
                <a:cs typeface="Calibri"/>
                <a:sym typeface="Calibri"/>
              </a:rPr>
              <a:t>&amp;</a:t>
            </a:r>
            <a:r>
              <a:rPr lang="fr-FR" sz="1800" b="0" i="1" u="none" strike="noStrike" cap="none">
                <a:solidFill>
                  <a:schemeClr val="dk1"/>
                </a:solidFill>
                <a:latin typeface="Calibri"/>
                <a:ea typeface="Calibri"/>
                <a:cs typeface="Calibri"/>
                <a:sym typeface="Calibri"/>
              </a:rPr>
              <a:t> Service</a:t>
            </a:r>
            <a:endParaRPr sz="1400" b="0" i="0" u="none" strike="noStrike" cap="none">
              <a:solidFill>
                <a:srgbClr val="000000"/>
              </a:solidFill>
              <a:latin typeface="Arial"/>
              <a:ea typeface="Arial"/>
              <a:cs typeface="Arial"/>
              <a:sym typeface="Arial"/>
            </a:endParaRPr>
          </a:p>
        </p:txBody>
      </p:sp>
      <p:sp>
        <p:nvSpPr>
          <p:cNvPr id="416" name="Google Shape;416;p16"/>
          <p:cNvSpPr txBox="1"/>
          <p:nvPr/>
        </p:nvSpPr>
        <p:spPr>
          <a:xfrm>
            <a:off x="3876337" y="4526283"/>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5 - LE </a:t>
            </a:r>
            <a:r>
              <a:rPr lang="fr-FR" sz="1800">
                <a:solidFill>
                  <a:schemeClr val="dk1"/>
                </a:solidFill>
                <a:latin typeface="Calibri"/>
                <a:ea typeface="Calibri"/>
                <a:cs typeface="Calibri"/>
                <a:sym typeface="Calibri"/>
              </a:rPr>
              <a:t>CAFÉ</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Comme signature de service</a:t>
            </a:r>
            <a:endParaRPr sz="1400" b="0" i="0" u="none" strike="noStrike" cap="none">
              <a:solidFill>
                <a:srgbClr val="000000"/>
              </a:solidFill>
              <a:latin typeface="Arial"/>
              <a:ea typeface="Arial"/>
              <a:cs typeface="Arial"/>
              <a:sym typeface="Arial"/>
            </a:endParaRPr>
          </a:p>
        </p:txBody>
      </p:sp>
      <p:sp>
        <p:nvSpPr>
          <p:cNvPr id="417" name="Google Shape;417;p16"/>
          <p:cNvSpPr txBox="1"/>
          <p:nvPr/>
        </p:nvSpPr>
        <p:spPr>
          <a:xfrm>
            <a:off x="3876337" y="3911631"/>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4 - LE FROMAGE  </a:t>
            </a:r>
            <a:r>
              <a:rPr lang="fr-FR" sz="1800" b="0" i="1" u="none" strike="noStrike" cap="none">
                <a:solidFill>
                  <a:schemeClr val="dk1"/>
                </a:solidFill>
                <a:latin typeface="Calibri"/>
                <a:ea typeface="Calibri"/>
                <a:cs typeface="Calibri"/>
                <a:sym typeface="Calibri"/>
              </a:rPr>
              <a:t>Patrimoine </a:t>
            </a:r>
            <a:r>
              <a:rPr lang="fr-FR" sz="1400" b="0" i="1" u="none" strike="noStrike" cap="none">
                <a:solidFill>
                  <a:schemeClr val="dk1"/>
                </a:solidFill>
                <a:latin typeface="Calibri"/>
                <a:ea typeface="Calibri"/>
                <a:cs typeface="Calibri"/>
                <a:sym typeface="Calibri"/>
              </a:rPr>
              <a:t>&amp;</a:t>
            </a:r>
            <a:r>
              <a:rPr lang="fr-FR" sz="1800" b="0" i="1" u="none" strike="noStrike" cap="none">
                <a:solidFill>
                  <a:schemeClr val="dk1"/>
                </a:solidFill>
                <a:latin typeface="Calibri"/>
                <a:ea typeface="Calibri"/>
                <a:cs typeface="Calibri"/>
                <a:sym typeface="Calibri"/>
              </a:rPr>
              <a:t> Traditions</a:t>
            </a:r>
            <a:endParaRPr sz="1400" b="0" i="0" u="none" strike="noStrike" cap="none">
              <a:solidFill>
                <a:srgbClr val="000000"/>
              </a:solidFill>
              <a:latin typeface="Arial"/>
              <a:ea typeface="Arial"/>
              <a:cs typeface="Arial"/>
              <a:sym typeface="Arial"/>
            </a:endParaRPr>
          </a:p>
        </p:txBody>
      </p:sp>
      <p:sp>
        <p:nvSpPr>
          <p:cNvPr id="418" name="Google Shape;418;p16"/>
          <p:cNvSpPr txBox="1"/>
          <p:nvPr/>
        </p:nvSpPr>
        <p:spPr>
          <a:xfrm>
            <a:off x="3876337" y="5053945"/>
            <a:ext cx="7342095" cy="369332"/>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Atelier surprise - Champagne Duval-Leroy</a:t>
            </a:r>
            <a:endParaRPr sz="1800" b="0" i="1" u="none" strike="noStrike" cap="none">
              <a:solidFill>
                <a:schemeClr val="dk1"/>
              </a:solidFill>
              <a:latin typeface="Calibri"/>
              <a:ea typeface="Calibri"/>
              <a:cs typeface="Calibri"/>
              <a:sym typeface="Calibri"/>
            </a:endParaRPr>
          </a:p>
        </p:txBody>
      </p:sp>
      <p:pic>
        <p:nvPicPr>
          <p:cNvPr id="419" name="Google Shape;419;p16" descr="C:\Users\blr\Documents\Trophee Maitre d'Hotel\Noeud jaune.png"/>
          <p:cNvPicPr preferRelativeResize="0"/>
          <p:nvPr/>
        </p:nvPicPr>
        <p:blipFill rotWithShape="1">
          <a:blip r:embed="rId4">
            <a:alphaModFix/>
          </a:blip>
          <a:srcRect/>
          <a:stretch/>
        </p:blipFill>
        <p:spPr>
          <a:xfrm>
            <a:off x="3278280" y="5188372"/>
            <a:ext cx="334336" cy="107120"/>
          </a:xfrm>
          <a:prstGeom prst="rect">
            <a:avLst/>
          </a:prstGeom>
          <a:noFill/>
          <a:ln>
            <a:noFill/>
          </a:ln>
        </p:spPr>
      </p:pic>
      <p:sp>
        <p:nvSpPr>
          <p:cNvPr id="420" name="Google Shape;420;p16"/>
          <p:cNvSpPr txBox="1">
            <a:spLocks noGrp="1"/>
          </p:cNvSpPr>
          <p:nvPr>
            <p:ph type="sldNum" idx="12"/>
          </p:nvPr>
        </p:nvSpPr>
        <p:spPr>
          <a:xfrm>
            <a:off x="9092189" y="64656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7"/>
          <p:cNvSpPr/>
          <p:nvPr/>
        </p:nvSpPr>
        <p:spPr>
          <a:xfrm>
            <a:off x="0" y="0"/>
            <a:ext cx="2162947"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7" name="Google Shape;427;p17"/>
          <p:cNvSpPr txBox="1"/>
          <p:nvPr/>
        </p:nvSpPr>
        <p:spPr>
          <a:xfrm>
            <a:off x="2999689" y="636336"/>
            <a:ext cx="49635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fr-FR" sz="3500" b="1" i="0" u="none" strike="noStrike" cap="none">
                <a:solidFill>
                  <a:srgbClr val="000000"/>
                </a:solidFill>
                <a:latin typeface="Comic Sans MS"/>
                <a:ea typeface="Comic Sans MS"/>
                <a:cs typeface="Comic Sans MS"/>
                <a:sym typeface="Comic Sans MS"/>
              </a:rPr>
              <a:t>Le Prix </a:t>
            </a:r>
            <a:endParaRPr sz="50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fr-FR" sz="3500" i="0" u="none" strike="noStrike" cap="none">
                <a:solidFill>
                  <a:srgbClr val="000000"/>
                </a:solidFill>
                <a:latin typeface="Comic Sans MS"/>
                <a:ea typeface="Comic Sans MS"/>
                <a:cs typeface="Comic Sans MS"/>
                <a:sym typeface="Comic Sans MS"/>
              </a:rPr>
              <a:t>de l’élégance et</a:t>
            </a:r>
            <a:endParaRPr sz="50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fr-FR" sz="3500" i="0" u="none" strike="noStrike" cap="none">
                <a:solidFill>
                  <a:srgbClr val="000000"/>
                </a:solidFill>
                <a:latin typeface="Comic Sans MS"/>
                <a:ea typeface="Comic Sans MS"/>
                <a:cs typeface="Comic Sans MS"/>
                <a:sym typeface="Comic Sans MS"/>
              </a:rPr>
              <a:t>des bonnes manières</a:t>
            </a:r>
            <a:r>
              <a:rPr lang="fr-FR" sz="4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8" name="Google Shape;428;p17"/>
          <p:cNvSpPr txBox="1"/>
          <p:nvPr/>
        </p:nvSpPr>
        <p:spPr>
          <a:xfrm>
            <a:off x="8513685" y="954283"/>
            <a:ext cx="3490138" cy="400110"/>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Avenir"/>
                <a:ea typeface="Avenir"/>
                <a:cs typeface="Avenir"/>
                <a:sym typeface="Avenir"/>
              </a:rPr>
              <a:t>Par </a:t>
            </a:r>
            <a:r>
              <a:rPr lang="fr-FR" sz="2000" b="1" i="0" u="none" strike="noStrike" cap="none">
                <a:solidFill>
                  <a:schemeClr val="dk1"/>
                </a:solidFill>
                <a:latin typeface="Avenir"/>
                <a:ea typeface="Avenir"/>
                <a:cs typeface="Avenir"/>
                <a:sym typeface="Avenir"/>
              </a:rPr>
              <a:t>Carmel Assa Kibambo</a:t>
            </a:r>
            <a:endParaRPr sz="2000" b="1" i="0" u="none" strike="noStrike" cap="none">
              <a:solidFill>
                <a:schemeClr val="dk1"/>
              </a:solidFill>
              <a:latin typeface="Avenir"/>
              <a:ea typeface="Avenir"/>
              <a:cs typeface="Avenir"/>
              <a:sym typeface="Avenir"/>
            </a:endParaRPr>
          </a:p>
        </p:txBody>
      </p:sp>
      <p:pic>
        <p:nvPicPr>
          <p:cNvPr id="429" name="Google Shape;429;p17"/>
          <p:cNvPicPr preferRelativeResize="0"/>
          <p:nvPr/>
        </p:nvPicPr>
        <p:blipFill rotWithShape="1">
          <a:blip r:embed="rId3">
            <a:alphaModFix/>
          </a:blip>
          <a:srcRect/>
          <a:stretch/>
        </p:blipFill>
        <p:spPr>
          <a:xfrm>
            <a:off x="10678195" y="179326"/>
            <a:ext cx="1288559" cy="457010"/>
          </a:xfrm>
          <a:prstGeom prst="rect">
            <a:avLst/>
          </a:prstGeom>
          <a:noFill/>
          <a:ln>
            <a:noFill/>
          </a:ln>
        </p:spPr>
      </p:pic>
      <p:sp>
        <p:nvSpPr>
          <p:cNvPr id="430" name="Google Shape;430;p17"/>
          <p:cNvSpPr/>
          <p:nvPr/>
        </p:nvSpPr>
        <p:spPr>
          <a:xfrm>
            <a:off x="2918208" y="3277996"/>
            <a:ext cx="5595477" cy="3046988"/>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00000"/>
              </a:buClr>
              <a:buSzPts val="1800"/>
              <a:buFont typeface="Arial"/>
              <a:buNone/>
            </a:pPr>
            <a:r>
              <a:rPr lang="fr-FR" sz="1800" b="1" i="0" u="none" strike="noStrike" cap="none">
                <a:solidFill>
                  <a:schemeClr val="dk1"/>
                </a:solidFill>
                <a:latin typeface="Calibri"/>
                <a:ea typeface="Calibri"/>
                <a:cs typeface="Calibri"/>
                <a:sym typeface="Calibri"/>
              </a:rPr>
              <a:t>Autrice</a:t>
            </a:r>
            <a:r>
              <a:rPr lang="fr-FR" sz="1800" b="0" i="0" u="none" strike="noStrike" cap="none">
                <a:solidFill>
                  <a:schemeClr val="dk1"/>
                </a:solidFill>
                <a:latin typeface="Calibri"/>
                <a:ea typeface="Calibri"/>
                <a:cs typeface="Calibri"/>
                <a:sym typeface="Calibri"/>
              </a:rPr>
              <a:t> </a:t>
            </a:r>
            <a:r>
              <a:rPr lang="fr-FR" sz="1700" b="0" i="0" u="none" strike="noStrike" cap="none">
                <a:solidFill>
                  <a:schemeClr val="dk1"/>
                </a:solidFill>
                <a:latin typeface="Calibri"/>
                <a:ea typeface="Calibri"/>
                <a:cs typeface="Calibri"/>
                <a:sym typeface="Calibri"/>
              </a:rPr>
              <a:t>du livre </a:t>
            </a:r>
            <a:r>
              <a:rPr lang="fr-FR" sz="1700" b="0" i="1" u="none" strike="noStrike" cap="none">
                <a:solidFill>
                  <a:schemeClr val="dk1"/>
                </a:solidFill>
                <a:latin typeface="Calibri"/>
                <a:ea typeface="Calibri"/>
                <a:cs typeface="Calibri"/>
                <a:sym typeface="Calibri"/>
              </a:rPr>
              <a:t>Une splendide élégance : se distinguer grâce aux bonnes manières </a:t>
            </a:r>
            <a:r>
              <a:rPr lang="fr-FR" sz="1700" b="0" i="0" u="none" strike="noStrike" cap="none">
                <a:solidFill>
                  <a:schemeClr val="dk1"/>
                </a:solidFill>
                <a:latin typeface="Calibri"/>
                <a:ea typeface="Calibri"/>
                <a:cs typeface="Calibri"/>
                <a:sym typeface="Calibri"/>
              </a:rPr>
              <a:t> (2025), dédié au savoir-vivre, à l'image personnelle et à l'élégance sociale.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br>
              <a:rPr lang="fr-FR" sz="1800" b="0" i="0" u="none" strike="noStrike" cap="none">
                <a:solidFill>
                  <a:schemeClr val="dk1"/>
                </a:solidFill>
                <a:latin typeface="Calibri"/>
                <a:ea typeface="Calibri"/>
                <a:cs typeface="Calibri"/>
                <a:sym typeface="Calibri"/>
              </a:rPr>
            </a:br>
            <a:r>
              <a:rPr lang="fr-FR" sz="1800" b="1" i="0" u="none" strike="noStrike" cap="none">
                <a:solidFill>
                  <a:schemeClr val="dk1"/>
                </a:solidFill>
                <a:latin typeface="Calibri"/>
                <a:ea typeface="Calibri"/>
                <a:cs typeface="Calibri"/>
                <a:sym typeface="Calibri"/>
              </a:rPr>
              <a:t>Juriste &amp; créatrice de contenus </a:t>
            </a:r>
            <a:r>
              <a:rPr lang="fr-FR" sz="1700" b="0" i="0" u="none" strike="noStrike" cap="none">
                <a:solidFill>
                  <a:schemeClr val="dk1"/>
                </a:solidFill>
                <a:latin typeface="Calibri"/>
                <a:ea typeface="Calibri"/>
                <a:cs typeface="Calibri"/>
                <a:sym typeface="Calibri"/>
              </a:rPr>
              <a:t>Titulaire d'un Master 2 en Droit des Affaires International, elle développe un univers exigeant autour de l'élégance et du savoir-vivre.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br>
              <a:rPr lang="fr-FR" sz="1800" b="0" i="0" u="none" strike="noStrike" cap="none">
                <a:solidFill>
                  <a:schemeClr val="dk1"/>
                </a:solidFill>
                <a:latin typeface="Calibri"/>
                <a:ea typeface="Calibri"/>
                <a:cs typeface="Calibri"/>
                <a:sym typeface="Calibri"/>
              </a:rPr>
            </a:br>
            <a:r>
              <a:rPr lang="fr-FR" sz="1800" b="1" i="0" u="none" strike="noStrike" cap="none">
                <a:solidFill>
                  <a:schemeClr val="dk1"/>
                </a:solidFill>
                <a:latin typeface="Calibri"/>
                <a:ea typeface="Calibri"/>
                <a:cs typeface="Calibri"/>
                <a:sym typeface="Calibri"/>
              </a:rPr>
              <a:t>Entrepreneuse, fondatrice de CARMEL ASSAK</a:t>
            </a:r>
            <a:r>
              <a:rPr lang="fr-FR" sz="1800" b="0" i="0" u="none" strike="noStrike" cap="none">
                <a:solidFill>
                  <a:schemeClr val="dk1"/>
                </a:solidFill>
                <a:latin typeface="Calibri"/>
                <a:ea typeface="Calibri"/>
                <a:cs typeface="Calibri"/>
                <a:sym typeface="Calibri"/>
              </a:rPr>
              <a:t> </a:t>
            </a:r>
            <a:r>
              <a:rPr lang="fr-FR" sz="1700" b="0" i="0" u="none" strike="noStrike" cap="none">
                <a:solidFill>
                  <a:schemeClr val="dk1"/>
                </a:solidFill>
                <a:latin typeface="Calibri"/>
                <a:ea typeface="Calibri"/>
                <a:cs typeface="Calibri"/>
                <a:sym typeface="Calibri"/>
              </a:rPr>
              <a:t>production de contenus digitaux, formations, masterclasses et événements autour de l'image et de l'art de vivre.</a:t>
            </a:r>
            <a:endParaRPr sz="1400" b="0" i="0" u="none" strike="noStrike" cap="none">
              <a:solidFill>
                <a:srgbClr val="000000"/>
              </a:solidFill>
              <a:latin typeface="Arial"/>
              <a:ea typeface="Arial"/>
              <a:cs typeface="Arial"/>
              <a:sym typeface="Arial"/>
            </a:endParaRPr>
          </a:p>
        </p:txBody>
      </p:sp>
      <p:pic>
        <p:nvPicPr>
          <p:cNvPr id="431" name="Google Shape;431;p17"/>
          <p:cNvPicPr preferRelativeResize="0"/>
          <p:nvPr/>
        </p:nvPicPr>
        <p:blipFill rotWithShape="1">
          <a:blip r:embed="rId4">
            <a:alphaModFix/>
          </a:blip>
          <a:srcRect/>
          <a:stretch/>
        </p:blipFill>
        <p:spPr>
          <a:xfrm>
            <a:off x="-102581" y="0"/>
            <a:ext cx="2836728" cy="6858000"/>
          </a:xfrm>
          <a:prstGeom prst="rect">
            <a:avLst/>
          </a:prstGeom>
          <a:noFill/>
          <a:ln>
            <a:noFill/>
          </a:ln>
        </p:spPr>
      </p:pic>
      <p:pic>
        <p:nvPicPr>
          <p:cNvPr id="432" name="Google Shape;432;p17"/>
          <p:cNvPicPr preferRelativeResize="0"/>
          <p:nvPr/>
        </p:nvPicPr>
        <p:blipFill rotWithShape="1">
          <a:blip r:embed="rId5">
            <a:alphaModFix/>
          </a:blip>
          <a:srcRect/>
          <a:stretch/>
        </p:blipFill>
        <p:spPr>
          <a:xfrm>
            <a:off x="8637005" y="1499175"/>
            <a:ext cx="3554995" cy="5358826"/>
          </a:xfrm>
          <a:prstGeom prst="rect">
            <a:avLst/>
          </a:prstGeom>
          <a:noFill/>
          <a:ln>
            <a:noFill/>
          </a:ln>
        </p:spPr>
      </p:pic>
      <p:sp>
        <p:nvSpPr>
          <p:cNvPr id="433" name="Google Shape;43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8"/>
          <p:cNvSpPr/>
          <p:nvPr/>
        </p:nvSpPr>
        <p:spPr>
          <a:xfrm>
            <a:off x="0" y="0"/>
            <a:ext cx="2162947"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9" name="Google Shape;439;p18"/>
          <p:cNvPicPr preferRelativeResize="0"/>
          <p:nvPr/>
        </p:nvPicPr>
        <p:blipFill rotWithShape="1">
          <a:blip r:embed="rId3">
            <a:alphaModFix/>
          </a:blip>
          <a:srcRect/>
          <a:stretch/>
        </p:blipFill>
        <p:spPr>
          <a:xfrm>
            <a:off x="10136366" y="407831"/>
            <a:ext cx="1288559" cy="457010"/>
          </a:xfrm>
          <a:prstGeom prst="rect">
            <a:avLst/>
          </a:prstGeom>
          <a:noFill/>
          <a:ln>
            <a:noFill/>
          </a:ln>
        </p:spPr>
      </p:pic>
      <p:pic>
        <p:nvPicPr>
          <p:cNvPr id="440" name="Google Shape;440;p18" descr="C:\Users\blr\Documents\Trophee Maitre d'Hotel\Noeud jaune.png"/>
          <p:cNvPicPr preferRelativeResize="0"/>
          <p:nvPr/>
        </p:nvPicPr>
        <p:blipFill rotWithShape="1">
          <a:blip r:embed="rId4">
            <a:alphaModFix/>
          </a:blip>
          <a:srcRect/>
          <a:stretch/>
        </p:blipFill>
        <p:spPr>
          <a:xfrm>
            <a:off x="2910562" y="4060668"/>
            <a:ext cx="334336" cy="107120"/>
          </a:xfrm>
          <a:prstGeom prst="rect">
            <a:avLst/>
          </a:prstGeom>
          <a:noFill/>
          <a:ln>
            <a:noFill/>
          </a:ln>
        </p:spPr>
      </p:pic>
      <p:sp>
        <p:nvSpPr>
          <p:cNvPr id="441" name="Google Shape;441;p18"/>
          <p:cNvSpPr txBox="1"/>
          <p:nvPr/>
        </p:nvSpPr>
        <p:spPr>
          <a:xfrm>
            <a:off x="3425654" y="5407534"/>
            <a:ext cx="4404451" cy="1107996"/>
          </a:xfrm>
          <a:prstGeom prst="rect">
            <a:avLst/>
          </a:prstGeom>
          <a:noFill/>
          <a:ln>
            <a:noFill/>
          </a:ln>
        </p:spPr>
        <p:txBody>
          <a:bodyPr spcFirstLastPara="1" wrap="square" lIns="91425" tIns="45700" rIns="91425" bIns="45700" anchor="t" anchorCtr="0">
            <a:spAutoFit/>
          </a:bodyPr>
          <a:lstStyle/>
          <a:p>
            <a:pPr marL="627063" marR="0" lvl="0" indent="-627063" algn="l"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+ 100 points bonus </a:t>
            </a:r>
            <a:r>
              <a:rPr lang="fr-FR" sz="2200" b="1" i="0" u="none" strike="noStrike" cap="none">
                <a:solidFill>
                  <a:schemeClr val="dk1"/>
                </a:solidFill>
                <a:latin typeface="Avenir"/>
                <a:ea typeface="Avenir"/>
                <a:cs typeface="Avenir"/>
                <a:sym typeface="Avenir"/>
              </a:rPr>
              <a:t>Café Joyeux </a:t>
            </a:r>
            <a:endParaRPr sz="1400" b="0" i="0" u="none" strike="noStrike" cap="none">
              <a:solidFill>
                <a:srgbClr val="000000"/>
              </a:solidFill>
              <a:latin typeface="Arial"/>
              <a:ea typeface="Arial"/>
              <a:cs typeface="Arial"/>
              <a:sym typeface="Arial"/>
            </a:endParaRPr>
          </a:p>
          <a:p>
            <a:pPr marL="627063" marR="0" lvl="0" indent="-627063" algn="l"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attribués à l’un des candidats du </a:t>
            </a:r>
            <a:endParaRPr sz="1400" b="0" i="0" u="none" strike="noStrike" cap="none">
              <a:solidFill>
                <a:srgbClr val="000000"/>
              </a:solidFill>
              <a:latin typeface="Arial"/>
              <a:ea typeface="Arial"/>
              <a:cs typeface="Arial"/>
              <a:sym typeface="Arial"/>
            </a:endParaRPr>
          </a:p>
          <a:p>
            <a:pPr marL="627063" marR="0" lvl="0" indent="-627063" algn="l"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Trophée Espoir &amp; Transmission </a:t>
            </a:r>
            <a:endParaRPr sz="1400" b="0" i="0" u="none" strike="noStrike" cap="none">
              <a:solidFill>
                <a:srgbClr val="000000"/>
              </a:solidFill>
              <a:latin typeface="Arial"/>
              <a:ea typeface="Arial"/>
              <a:cs typeface="Arial"/>
              <a:sym typeface="Arial"/>
            </a:endParaRPr>
          </a:p>
        </p:txBody>
      </p:sp>
      <p:pic>
        <p:nvPicPr>
          <p:cNvPr id="442" name="Google Shape;442;p18"/>
          <p:cNvPicPr preferRelativeResize="0"/>
          <p:nvPr/>
        </p:nvPicPr>
        <p:blipFill rotWithShape="1">
          <a:blip r:embed="rId5">
            <a:alphaModFix/>
          </a:blip>
          <a:srcRect/>
          <a:stretch/>
        </p:blipFill>
        <p:spPr>
          <a:xfrm>
            <a:off x="-102581" y="0"/>
            <a:ext cx="2746193" cy="6858000"/>
          </a:xfrm>
          <a:prstGeom prst="rect">
            <a:avLst/>
          </a:prstGeom>
          <a:noFill/>
          <a:ln>
            <a:noFill/>
          </a:ln>
        </p:spPr>
      </p:pic>
      <p:pic>
        <p:nvPicPr>
          <p:cNvPr id="443" name="Google Shape;443;p18"/>
          <p:cNvPicPr preferRelativeResize="0"/>
          <p:nvPr/>
        </p:nvPicPr>
        <p:blipFill rotWithShape="1">
          <a:blip r:embed="rId6">
            <a:alphaModFix/>
          </a:blip>
          <a:srcRect/>
          <a:stretch/>
        </p:blipFill>
        <p:spPr>
          <a:xfrm>
            <a:off x="7323149" y="275280"/>
            <a:ext cx="1527888" cy="1527888"/>
          </a:xfrm>
          <a:prstGeom prst="rect">
            <a:avLst/>
          </a:prstGeom>
          <a:noFill/>
          <a:ln>
            <a:noFill/>
          </a:ln>
        </p:spPr>
      </p:pic>
      <p:pic>
        <p:nvPicPr>
          <p:cNvPr id="444" name="Google Shape;444;p18"/>
          <p:cNvPicPr preferRelativeResize="0"/>
          <p:nvPr/>
        </p:nvPicPr>
        <p:blipFill rotWithShape="1">
          <a:blip r:embed="rId7">
            <a:alphaModFix/>
          </a:blip>
          <a:srcRect/>
          <a:stretch/>
        </p:blipFill>
        <p:spPr>
          <a:xfrm>
            <a:off x="8851037" y="1924902"/>
            <a:ext cx="3340963" cy="4933098"/>
          </a:xfrm>
          <a:prstGeom prst="rect">
            <a:avLst/>
          </a:prstGeom>
          <a:noFill/>
          <a:ln>
            <a:noFill/>
          </a:ln>
        </p:spPr>
      </p:pic>
      <p:pic>
        <p:nvPicPr>
          <p:cNvPr id="445" name="Google Shape;445;p18" descr="C:\Users\blr\Documents\Trophee Maitre d'Hotel\Noeud jaune.png"/>
          <p:cNvPicPr preferRelativeResize="0"/>
          <p:nvPr/>
        </p:nvPicPr>
        <p:blipFill rotWithShape="1">
          <a:blip r:embed="rId4">
            <a:alphaModFix/>
          </a:blip>
          <a:srcRect/>
          <a:stretch/>
        </p:blipFill>
        <p:spPr>
          <a:xfrm>
            <a:off x="2910562" y="5907972"/>
            <a:ext cx="334336" cy="107120"/>
          </a:xfrm>
          <a:prstGeom prst="rect">
            <a:avLst/>
          </a:prstGeom>
          <a:noFill/>
          <a:ln>
            <a:noFill/>
          </a:ln>
        </p:spPr>
      </p:pic>
      <p:sp>
        <p:nvSpPr>
          <p:cNvPr id="446" name="Google Shape;446;p18"/>
          <p:cNvSpPr txBox="1"/>
          <p:nvPr/>
        </p:nvSpPr>
        <p:spPr>
          <a:xfrm>
            <a:off x="3459399" y="3560230"/>
            <a:ext cx="4684582" cy="1107996"/>
          </a:xfrm>
          <a:prstGeom prst="rect">
            <a:avLst/>
          </a:prstGeom>
          <a:noFill/>
          <a:ln>
            <a:noFill/>
          </a:ln>
        </p:spPr>
        <p:txBody>
          <a:bodyPr spcFirstLastPara="1" wrap="square" lIns="91425" tIns="45700" rIns="91425" bIns="45700" anchor="t" anchorCtr="0">
            <a:spAutoFit/>
          </a:bodyPr>
          <a:lstStyle/>
          <a:p>
            <a:pPr marL="627063" marR="0" lvl="0" indent="-627063" algn="just"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attribué à l’un des candidats de la </a:t>
            </a:r>
            <a:endParaRPr sz="1400" b="0" i="0" u="none" strike="noStrike" cap="none">
              <a:solidFill>
                <a:srgbClr val="000000"/>
              </a:solidFill>
              <a:latin typeface="Arial"/>
              <a:ea typeface="Arial"/>
              <a:cs typeface="Arial"/>
              <a:sym typeface="Arial"/>
            </a:endParaRPr>
          </a:p>
          <a:p>
            <a:pPr marL="627063" marR="0" lvl="0" indent="-627063" algn="just"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Catégorie Professionnelle par notre </a:t>
            </a:r>
            <a:endParaRPr sz="1400" b="0" i="0" u="none" strike="noStrike" cap="none">
              <a:solidFill>
                <a:srgbClr val="000000"/>
              </a:solidFill>
              <a:latin typeface="Arial"/>
              <a:ea typeface="Arial"/>
              <a:cs typeface="Arial"/>
              <a:sym typeface="Arial"/>
            </a:endParaRPr>
          </a:p>
          <a:p>
            <a:pPr marL="627063" marR="0" lvl="0" indent="-627063" algn="just" rtl="0">
              <a:lnSpc>
                <a:spcPct val="100000"/>
              </a:lnSpc>
              <a:spcBef>
                <a:spcPts val="0"/>
              </a:spcBef>
              <a:spcAft>
                <a:spcPts val="0"/>
              </a:spcAft>
              <a:buClr>
                <a:srgbClr val="000000"/>
              </a:buClr>
              <a:buSzPts val="2200"/>
              <a:buFont typeface="Arial"/>
              <a:buNone/>
            </a:pPr>
            <a:r>
              <a:rPr lang="fr-FR" sz="2200" b="0" i="0" u="none" strike="noStrike" cap="none">
                <a:solidFill>
                  <a:schemeClr val="dk1"/>
                </a:solidFill>
                <a:latin typeface="Avenir"/>
                <a:ea typeface="Avenir"/>
                <a:cs typeface="Avenir"/>
                <a:sym typeface="Avenir"/>
              </a:rPr>
              <a:t>parrain </a:t>
            </a:r>
            <a:r>
              <a:rPr lang="fr-FR" sz="2200" b="1" i="0" u="none" strike="noStrike" cap="none">
                <a:solidFill>
                  <a:schemeClr val="dk1"/>
                </a:solidFill>
                <a:latin typeface="Avenir"/>
                <a:ea typeface="Avenir"/>
                <a:cs typeface="Avenir"/>
                <a:sym typeface="Avenir"/>
              </a:rPr>
              <a:t>Yann Bucaille-Lanzerac</a:t>
            </a:r>
            <a:endParaRPr sz="2200" b="1" i="0" u="none" strike="noStrike" cap="none">
              <a:solidFill>
                <a:schemeClr val="dk1"/>
              </a:solidFill>
              <a:latin typeface="Avenir"/>
              <a:ea typeface="Avenir"/>
              <a:cs typeface="Avenir"/>
              <a:sym typeface="Avenir"/>
            </a:endParaRPr>
          </a:p>
        </p:txBody>
      </p:sp>
      <p:sp>
        <p:nvSpPr>
          <p:cNvPr id="447" name="Google Shape;447;p18"/>
          <p:cNvSpPr txBox="1"/>
          <p:nvPr/>
        </p:nvSpPr>
        <p:spPr>
          <a:xfrm>
            <a:off x="2910540" y="973836"/>
            <a:ext cx="49635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fr-FR" sz="3500" b="1" i="0" u="none" strike="noStrike" cap="none">
                <a:solidFill>
                  <a:srgbClr val="000000"/>
                </a:solidFill>
                <a:latin typeface="Comic Sans MS"/>
                <a:ea typeface="Comic Sans MS"/>
                <a:cs typeface="Comic Sans MS"/>
                <a:sym typeface="Comic Sans MS"/>
              </a:rPr>
              <a:t>Le Prix </a:t>
            </a:r>
            <a:endParaRPr sz="350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fr-FR" sz="3500" i="0" u="none" strike="noStrike" cap="none">
                <a:solidFill>
                  <a:srgbClr val="000000"/>
                </a:solidFill>
                <a:latin typeface="Comic Sans MS"/>
                <a:ea typeface="Comic Sans MS"/>
                <a:cs typeface="Comic Sans MS"/>
                <a:sym typeface="Comic Sans MS"/>
              </a:rPr>
              <a:t>Coup de Coeur</a:t>
            </a:r>
            <a:endParaRPr sz="350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400"/>
              <a:buFont typeface="Arial"/>
              <a:buNone/>
            </a:pPr>
            <a:r>
              <a:rPr lang="fr-FR" sz="3500" i="0" u="none" strike="noStrike" cap="none">
                <a:solidFill>
                  <a:srgbClr val="000000"/>
                </a:solidFill>
                <a:latin typeface="Comic Sans MS"/>
                <a:ea typeface="Comic Sans MS"/>
                <a:cs typeface="Comic Sans MS"/>
                <a:sym typeface="Comic Sans MS"/>
              </a:rPr>
              <a:t>Café Joyeux</a:t>
            </a:r>
            <a:r>
              <a:rPr lang="fr-FR" sz="4400" i="0" u="none" strike="noStrike" cap="none">
                <a:solidFill>
                  <a:srgbClr val="000000"/>
                </a:solidFill>
                <a:latin typeface="Comic Sans MS"/>
                <a:ea typeface="Comic Sans MS"/>
                <a:cs typeface="Comic Sans MS"/>
                <a:sym typeface="Comic Sans MS"/>
              </a:rPr>
              <a:t> </a:t>
            </a:r>
            <a:r>
              <a:rPr lang="fr-FR" sz="4400" b="0" i="0" u="none" strike="noStrike" cap="none">
                <a:solidFill>
                  <a:srgbClr val="000000"/>
                </a:solidFill>
                <a:latin typeface="Arial"/>
                <a:ea typeface="Arial"/>
                <a:cs typeface="Arial"/>
                <a:sym typeface="Arial"/>
              </a:rPr>
              <a:t> </a:t>
            </a:r>
            <a:endParaRPr sz="4400" b="0" i="0" u="none" strike="noStrike" cap="none">
              <a:solidFill>
                <a:srgbClr val="000000"/>
              </a:solidFill>
              <a:latin typeface="Arial"/>
              <a:ea typeface="Arial"/>
              <a:cs typeface="Arial"/>
              <a:sym typeface="Arial"/>
            </a:endParaRPr>
          </a:p>
        </p:txBody>
      </p:sp>
      <p:sp>
        <p:nvSpPr>
          <p:cNvPr id="448" name="Google Shape;4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9"/>
          <p:cNvSpPr/>
          <p:nvPr/>
        </p:nvSpPr>
        <p:spPr>
          <a:xfrm>
            <a:off x="0" y="-251249"/>
            <a:ext cx="12266763" cy="7100371"/>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54" name="Google Shape;454;p19"/>
          <p:cNvGrpSpPr/>
          <p:nvPr/>
        </p:nvGrpSpPr>
        <p:grpSpPr>
          <a:xfrm>
            <a:off x="1961965" y="1056803"/>
            <a:ext cx="8663648" cy="4702225"/>
            <a:chOff x="3481700" y="1378496"/>
            <a:chExt cx="7261928" cy="4702225"/>
          </a:xfrm>
        </p:grpSpPr>
        <p:sp>
          <p:nvSpPr>
            <p:cNvPr id="455" name="Google Shape;455;p19"/>
            <p:cNvSpPr/>
            <p:nvPr/>
          </p:nvSpPr>
          <p:spPr>
            <a:xfrm>
              <a:off x="4656593" y="1378496"/>
              <a:ext cx="6087035" cy="3971364"/>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19"/>
            <p:cNvSpPr/>
            <p:nvPr/>
          </p:nvSpPr>
          <p:spPr>
            <a:xfrm>
              <a:off x="3481700" y="1765481"/>
              <a:ext cx="7004482" cy="4315240"/>
            </a:xfrm>
            <a:prstGeom prst="rect">
              <a:avLst/>
            </a:prstGeom>
            <a:solidFill>
              <a:schemeClr val="lt1"/>
            </a:solidFill>
            <a:ln w="12700" cap="flat" cmpd="sng">
              <a:solidFill>
                <a:srgbClr val="2128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57" name="Google Shape;457;p19"/>
            <p:cNvGrpSpPr/>
            <p:nvPr/>
          </p:nvGrpSpPr>
          <p:grpSpPr>
            <a:xfrm>
              <a:off x="3863441" y="1913069"/>
              <a:ext cx="6304492" cy="3938783"/>
              <a:chOff x="4023183" y="1913069"/>
              <a:chExt cx="6304492" cy="3938783"/>
            </a:xfrm>
          </p:grpSpPr>
          <p:sp>
            <p:nvSpPr>
              <p:cNvPr id="458" name="Google Shape;458;p19"/>
              <p:cNvSpPr txBox="1"/>
              <p:nvPr/>
            </p:nvSpPr>
            <p:spPr>
              <a:xfrm>
                <a:off x="4717683" y="1913069"/>
                <a:ext cx="536985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30 mars 2026 </a:t>
                </a:r>
                <a:r>
                  <a:rPr lang="fr-FR" sz="2000" b="0" i="0" u="none" strike="noStrike" cap="none">
                    <a:solidFill>
                      <a:schemeClr val="dk1"/>
                    </a:solidFill>
                    <a:latin typeface="Calibri"/>
                    <a:ea typeface="Calibri"/>
                    <a:cs typeface="Calibri"/>
                    <a:sym typeface="Calibri"/>
                  </a:rPr>
                  <a:t>Lancement du Trophée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31 mars 2026 </a:t>
                </a:r>
                <a:r>
                  <a:rPr lang="fr-FR" sz="2000" b="0" i="0" u="none" strike="noStrike" cap="none">
                    <a:solidFill>
                      <a:schemeClr val="dk1"/>
                    </a:solidFill>
                    <a:latin typeface="Calibri"/>
                    <a:ea typeface="Calibri"/>
                    <a:cs typeface="Calibri"/>
                    <a:sym typeface="Calibri"/>
                  </a:rPr>
                  <a:t>Ouverture des inscriptions</a:t>
                </a:r>
                <a:endParaRPr sz="1400" b="0" i="0" u="none" strike="noStrike" cap="none">
                  <a:solidFill>
                    <a:srgbClr val="000000"/>
                  </a:solidFill>
                  <a:latin typeface="Arial"/>
                  <a:ea typeface="Arial"/>
                  <a:cs typeface="Arial"/>
                  <a:sym typeface="Arial"/>
                </a:endParaRPr>
              </a:p>
            </p:txBody>
          </p:sp>
          <p:sp>
            <p:nvSpPr>
              <p:cNvPr id="459" name="Google Shape;459;p19"/>
              <p:cNvSpPr txBox="1"/>
              <p:nvPr/>
            </p:nvSpPr>
            <p:spPr>
              <a:xfrm>
                <a:off x="4023183" y="3052645"/>
                <a:ext cx="63044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5 juillet 2026 </a:t>
                </a:r>
                <a:r>
                  <a:rPr lang="fr-FR" sz="2000" b="0" i="0" u="none" strike="noStrike" cap="none">
                    <a:solidFill>
                      <a:schemeClr val="dk1"/>
                    </a:solidFill>
                    <a:latin typeface="Calibri"/>
                    <a:ea typeface="Calibri"/>
                    <a:cs typeface="Calibri"/>
                    <a:sym typeface="Calibri"/>
                  </a:rPr>
                  <a:t>Fin des inscriptions Catégorie Professionnelle</a:t>
                </a:r>
                <a:endParaRPr sz="1400" b="0" i="0" u="none" strike="noStrike" cap="none">
                  <a:solidFill>
                    <a:srgbClr val="000000"/>
                  </a:solidFill>
                  <a:latin typeface="Arial"/>
                  <a:ea typeface="Arial"/>
                  <a:cs typeface="Arial"/>
                  <a:sym typeface="Arial"/>
                </a:endParaRPr>
              </a:p>
            </p:txBody>
          </p:sp>
          <p:sp>
            <p:nvSpPr>
              <p:cNvPr id="460" name="Google Shape;460;p19"/>
              <p:cNvSpPr txBox="1"/>
              <p:nvPr/>
            </p:nvSpPr>
            <p:spPr>
              <a:xfrm>
                <a:off x="4651059" y="3662750"/>
                <a:ext cx="536985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13 juillet 2026 </a:t>
                </a:r>
                <a:r>
                  <a:rPr lang="fr-FR" sz="2000" b="0" i="0" u="none" strike="noStrike" cap="none">
                    <a:solidFill>
                      <a:schemeClr val="dk1"/>
                    </a:solidFill>
                    <a:latin typeface="Calibri"/>
                    <a:ea typeface="Calibri"/>
                    <a:cs typeface="Calibri"/>
                    <a:sym typeface="Calibri"/>
                  </a:rPr>
                  <a:t>Annonce des demi-finalistes</a:t>
                </a:r>
                <a:endParaRPr sz="1400" b="0" i="0" u="none" strike="noStrike" cap="none">
                  <a:solidFill>
                    <a:srgbClr val="000000"/>
                  </a:solidFill>
                  <a:latin typeface="Arial"/>
                  <a:ea typeface="Arial"/>
                  <a:cs typeface="Arial"/>
                  <a:sym typeface="Arial"/>
                </a:endParaRPr>
              </a:p>
            </p:txBody>
          </p:sp>
          <p:sp>
            <p:nvSpPr>
              <p:cNvPr id="461" name="Google Shape;461;p19"/>
              <p:cNvSpPr txBox="1"/>
              <p:nvPr/>
            </p:nvSpPr>
            <p:spPr>
              <a:xfrm>
                <a:off x="4490499" y="4872244"/>
                <a:ext cx="536985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26 octobre 2026 </a:t>
                </a:r>
                <a:r>
                  <a:rPr lang="fr-FR" sz="2000" b="0" i="0" u="none" strike="noStrike" cap="none">
                    <a:solidFill>
                      <a:schemeClr val="dk1"/>
                    </a:solidFill>
                    <a:latin typeface="Calibri"/>
                    <a:ea typeface="Calibri"/>
                    <a:cs typeface="Calibri"/>
                    <a:sym typeface="Calibri"/>
                  </a:rPr>
                  <a:t>Demi-finale à l’institut LYFE</a:t>
                </a:r>
                <a:endParaRPr sz="1400" b="0" i="0" u="none" strike="noStrike" cap="none">
                  <a:solidFill>
                    <a:srgbClr val="000000"/>
                  </a:solidFill>
                  <a:latin typeface="Arial"/>
                  <a:ea typeface="Arial"/>
                  <a:cs typeface="Arial"/>
                  <a:sym typeface="Arial"/>
                </a:endParaRPr>
              </a:p>
            </p:txBody>
          </p:sp>
          <p:sp>
            <p:nvSpPr>
              <p:cNvPr id="462" name="Google Shape;462;p19"/>
              <p:cNvSpPr txBox="1"/>
              <p:nvPr/>
            </p:nvSpPr>
            <p:spPr>
              <a:xfrm>
                <a:off x="4458753" y="5451742"/>
                <a:ext cx="536985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23 janvier 2027 </a:t>
                </a:r>
                <a:r>
                  <a:rPr lang="fr-FR" sz="2000" b="0" i="0" u="none" strike="noStrike" cap="none">
                    <a:solidFill>
                      <a:schemeClr val="dk1"/>
                    </a:solidFill>
                    <a:latin typeface="Calibri"/>
                    <a:ea typeface="Calibri"/>
                    <a:cs typeface="Calibri"/>
                    <a:sym typeface="Calibri"/>
                  </a:rPr>
                  <a:t>Les 2 finales au SIRHA - Lyon</a:t>
                </a:r>
                <a:endParaRPr sz="1400" b="0" i="0" u="none" strike="noStrike" cap="none">
                  <a:solidFill>
                    <a:srgbClr val="000000"/>
                  </a:solidFill>
                  <a:latin typeface="Arial"/>
                  <a:ea typeface="Arial"/>
                  <a:cs typeface="Arial"/>
                  <a:sym typeface="Arial"/>
                </a:endParaRPr>
              </a:p>
            </p:txBody>
          </p:sp>
        </p:grpSp>
      </p:grpSp>
      <p:grpSp>
        <p:nvGrpSpPr>
          <p:cNvPr id="463" name="Google Shape;463;p19"/>
          <p:cNvGrpSpPr/>
          <p:nvPr/>
        </p:nvGrpSpPr>
        <p:grpSpPr>
          <a:xfrm>
            <a:off x="502023" y="44823"/>
            <a:ext cx="11187953" cy="6333565"/>
            <a:chOff x="502023" y="44823"/>
            <a:chExt cx="11187953" cy="6333565"/>
          </a:xfrm>
        </p:grpSpPr>
        <p:sp>
          <p:nvSpPr>
            <p:cNvPr id="464" name="Google Shape;464;p19"/>
            <p:cNvSpPr/>
            <p:nvPr/>
          </p:nvSpPr>
          <p:spPr>
            <a:xfrm>
              <a:off x="502023" y="479612"/>
              <a:ext cx="11187953" cy="5898776"/>
            </a:xfrm>
            <a:prstGeom prst="rect">
              <a:avLst/>
            </a:prstGeom>
            <a:noFill/>
            <a:ln w="57150" cap="flat" cmpd="sng">
              <a:solidFill>
                <a:srgbClr val="FBBF2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p19"/>
            <p:cNvSpPr/>
            <p:nvPr/>
          </p:nvSpPr>
          <p:spPr>
            <a:xfrm>
              <a:off x="4277783" y="44823"/>
              <a:ext cx="3636428" cy="869577"/>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6" name="Google Shape;466;p19"/>
          <p:cNvSpPr txBox="1"/>
          <p:nvPr/>
        </p:nvSpPr>
        <p:spPr>
          <a:xfrm>
            <a:off x="3366245" y="187226"/>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Le calendrier</a:t>
            </a:r>
            <a:endParaRPr sz="1400" b="0" i="0" u="none" strike="noStrike" cap="none">
              <a:solidFill>
                <a:srgbClr val="000000"/>
              </a:solidFill>
              <a:latin typeface="Arial"/>
              <a:ea typeface="Arial"/>
              <a:cs typeface="Arial"/>
              <a:sym typeface="Arial"/>
            </a:endParaRPr>
          </a:p>
        </p:txBody>
      </p:sp>
      <p:sp>
        <p:nvSpPr>
          <p:cNvPr id="467" name="Google Shape;467;p19"/>
          <p:cNvSpPr txBox="1"/>
          <p:nvPr/>
        </p:nvSpPr>
        <p:spPr>
          <a:xfrm>
            <a:off x="2603892" y="3943631"/>
            <a:ext cx="733295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22 octobre 2026 </a:t>
            </a:r>
            <a:r>
              <a:rPr lang="fr-FR" sz="2000" b="0" i="0" u="none" strike="noStrike" cap="none">
                <a:solidFill>
                  <a:schemeClr val="dk1"/>
                </a:solidFill>
                <a:latin typeface="Calibri"/>
                <a:ea typeface="Calibri"/>
                <a:cs typeface="Calibri"/>
                <a:sym typeface="Calibri"/>
              </a:rPr>
              <a:t>Fin des inscriptions Catégorie Espoir </a:t>
            </a:r>
            <a:r>
              <a:rPr lang="fr-FR" sz="1200" b="0" i="0" u="none" strike="noStrike" cap="none">
                <a:solidFill>
                  <a:schemeClr val="dk1"/>
                </a:solidFill>
                <a:latin typeface="Calibri"/>
                <a:ea typeface="Calibri"/>
                <a:cs typeface="Calibri"/>
                <a:sym typeface="Calibri"/>
              </a:rPr>
              <a:t>&amp;</a:t>
            </a:r>
            <a:r>
              <a:rPr lang="fr-FR" sz="2000" b="0" i="0" u="none" strike="noStrike" cap="none">
                <a:solidFill>
                  <a:schemeClr val="dk1"/>
                </a:solidFill>
                <a:latin typeface="Calibri"/>
                <a:ea typeface="Calibri"/>
                <a:cs typeface="Calibri"/>
                <a:sym typeface="Calibri"/>
              </a:rPr>
              <a:t> Transmission</a:t>
            </a:r>
            <a:endParaRPr sz="1400" b="0" i="0" u="none" strike="noStrike" cap="none">
              <a:solidFill>
                <a:srgbClr val="000000"/>
              </a:solidFill>
              <a:latin typeface="Arial"/>
              <a:ea typeface="Arial"/>
              <a:cs typeface="Arial"/>
              <a:sym typeface="Arial"/>
            </a:endParaRPr>
          </a:p>
        </p:txBody>
      </p:sp>
      <p:sp>
        <p:nvSpPr>
          <p:cNvPr id="468" name="Google Shape;46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4"/>
          <p:cNvSpPr txBox="1"/>
          <p:nvPr/>
        </p:nvSpPr>
        <p:spPr>
          <a:xfrm>
            <a:off x="2635049" y="943326"/>
            <a:ext cx="963171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FBBF2F"/>
                </a:solidFill>
                <a:latin typeface="Poiret One"/>
                <a:ea typeface="Poiret One"/>
                <a:cs typeface="Poiret One"/>
                <a:sym typeface="Poiret One"/>
              </a:rPr>
              <a:t>Notre mission </a:t>
            </a:r>
            <a:endParaRPr sz="1400" b="0" i="0" u="none" strike="noStrike" cap="none">
              <a:solidFill>
                <a:srgbClr val="000000"/>
              </a:solidFill>
              <a:latin typeface="Arial"/>
              <a:ea typeface="Arial"/>
              <a:cs typeface="Arial"/>
              <a:sym typeface="Arial"/>
            </a:endParaRPr>
          </a:p>
        </p:txBody>
      </p:sp>
      <p:sp>
        <p:nvSpPr>
          <p:cNvPr id="172" name="Google Shape;172;p4"/>
          <p:cNvSpPr txBox="1"/>
          <p:nvPr/>
        </p:nvSpPr>
        <p:spPr>
          <a:xfrm>
            <a:off x="2487637" y="2298023"/>
            <a:ext cx="84198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0" i="0" u="none" strike="noStrike" cap="none">
                <a:solidFill>
                  <a:schemeClr val="dk1"/>
                </a:solidFill>
                <a:latin typeface="Avenir"/>
                <a:ea typeface="Avenir"/>
                <a:cs typeface="Avenir"/>
                <a:sym typeface="Avenir"/>
              </a:rPr>
              <a:t>Une association - loi 1901 « Service à la française »</a:t>
            </a:r>
            <a:endParaRPr sz="1400" b="0" i="0" u="none" strike="noStrike" cap="none">
              <a:solidFill>
                <a:srgbClr val="000000"/>
              </a:solidFill>
              <a:latin typeface="Arial"/>
              <a:ea typeface="Arial"/>
              <a:cs typeface="Arial"/>
              <a:sym typeface="Arial"/>
            </a:endParaRPr>
          </a:p>
        </p:txBody>
      </p:sp>
      <p:sp>
        <p:nvSpPr>
          <p:cNvPr id="173" name="Google Shape;173;p4"/>
          <p:cNvSpPr txBox="1"/>
          <p:nvPr/>
        </p:nvSpPr>
        <p:spPr>
          <a:xfrm>
            <a:off x="2487637" y="3229820"/>
            <a:ext cx="914629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0" i="0" u="none" strike="noStrike" cap="none">
                <a:solidFill>
                  <a:schemeClr val="dk1"/>
                </a:solidFill>
                <a:latin typeface="Avenir"/>
                <a:ea typeface="Avenir"/>
                <a:cs typeface="Avenir"/>
                <a:sym typeface="Avenir"/>
              </a:rPr>
              <a:t>Un objectif - valoriser les Arts de la Table </a:t>
            </a:r>
            <a:r>
              <a:rPr lang="fr-FR" sz="2000" b="0" i="0" u="none" strike="noStrike" cap="none">
                <a:solidFill>
                  <a:schemeClr val="dk1"/>
                </a:solidFill>
                <a:latin typeface="Avenir"/>
                <a:ea typeface="Avenir"/>
                <a:cs typeface="Avenir"/>
                <a:sym typeface="Avenir"/>
              </a:rPr>
              <a:t>&amp;</a:t>
            </a:r>
            <a:r>
              <a:rPr lang="fr-FR" sz="2800" b="0" i="0" u="none" strike="noStrike" cap="none">
                <a:solidFill>
                  <a:schemeClr val="dk1"/>
                </a:solidFill>
                <a:latin typeface="Avenir"/>
                <a:ea typeface="Avenir"/>
                <a:cs typeface="Avenir"/>
                <a:sym typeface="Avenir"/>
              </a:rPr>
              <a:t> du Service</a:t>
            </a:r>
            <a:endParaRPr sz="1400" b="0" i="0" u="none" strike="noStrike" cap="none">
              <a:solidFill>
                <a:srgbClr val="000000"/>
              </a:solidFill>
              <a:latin typeface="Arial"/>
              <a:ea typeface="Arial"/>
              <a:cs typeface="Arial"/>
              <a:sym typeface="Arial"/>
            </a:endParaRPr>
          </a:p>
        </p:txBody>
      </p:sp>
      <p:sp>
        <p:nvSpPr>
          <p:cNvPr id="174" name="Google Shape;174;p4"/>
          <p:cNvSpPr txBox="1"/>
          <p:nvPr/>
        </p:nvSpPr>
        <p:spPr>
          <a:xfrm>
            <a:off x="2487637" y="4046974"/>
            <a:ext cx="91462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0" i="0" u="none" strike="noStrike" cap="none">
                <a:solidFill>
                  <a:schemeClr val="dk1"/>
                </a:solidFill>
                <a:latin typeface="Avenir"/>
                <a:ea typeface="Avenir"/>
                <a:cs typeface="Avenir"/>
                <a:sym typeface="Avenir"/>
              </a:rPr>
              <a:t>Trois valeurs - Transmission </a:t>
            </a:r>
            <a:r>
              <a:rPr lang="fr-FR" sz="2000" b="0" i="0" u="none" strike="noStrike" cap="none">
                <a:solidFill>
                  <a:schemeClr val="dk1"/>
                </a:solidFill>
                <a:latin typeface="Avenir"/>
                <a:ea typeface="Avenir"/>
                <a:cs typeface="Avenir"/>
                <a:sym typeface="Avenir"/>
              </a:rPr>
              <a:t>~</a:t>
            </a:r>
            <a:r>
              <a:rPr lang="fr-FR" sz="2800" b="0" i="0" u="none" strike="noStrike" cap="none">
                <a:solidFill>
                  <a:schemeClr val="dk1"/>
                </a:solidFill>
                <a:latin typeface="Avenir"/>
                <a:ea typeface="Avenir"/>
                <a:cs typeface="Avenir"/>
                <a:sym typeface="Avenir"/>
              </a:rPr>
              <a:t> Innovation</a:t>
            </a:r>
            <a:r>
              <a:rPr lang="fr-FR" sz="2000" b="0" i="0" u="none" strike="noStrike" cap="none">
                <a:solidFill>
                  <a:schemeClr val="dk1"/>
                </a:solidFill>
                <a:latin typeface="Avenir"/>
                <a:ea typeface="Avenir"/>
                <a:cs typeface="Avenir"/>
                <a:sym typeface="Avenir"/>
              </a:rPr>
              <a:t> ~</a:t>
            </a:r>
            <a:r>
              <a:rPr lang="fr-FR" sz="2800" b="0" i="0" u="none" strike="noStrike" cap="none">
                <a:solidFill>
                  <a:schemeClr val="dk1"/>
                </a:solidFill>
                <a:latin typeface="Avenir"/>
                <a:ea typeface="Avenir"/>
                <a:cs typeface="Avenir"/>
                <a:sym typeface="Avenir"/>
              </a:rPr>
              <a:t> Excellence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venir"/>
              <a:ea typeface="Avenir"/>
              <a:cs typeface="Avenir"/>
              <a:sym typeface="Avenir"/>
            </a:endParaRPr>
          </a:p>
        </p:txBody>
      </p:sp>
      <p:pic>
        <p:nvPicPr>
          <p:cNvPr id="175" name="Google Shape;175;p4"/>
          <p:cNvPicPr preferRelativeResize="0"/>
          <p:nvPr/>
        </p:nvPicPr>
        <p:blipFill rotWithShape="1">
          <a:blip r:embed="rId3">
            <a:alphaModFix/>
          </a:blip>
          <a:srcRect/>
          <a:stretch/>
        </p:blipFill>
        <p:spPr>
          <a:xfrm>
            <a:off x="9959187" y="6001560"/>
            <a:ext cx="1288559" cy="457010"/>
          </a:xfrm>
          <a:prstGeom prst="rect">
            <a:avLst/>
          </a:prstGeom>
          <a:noFill/>
          <a:ln>
            <a:noFill/>
          </a:ln>
        </p:spPr>
      </p:pic>
      <p:pic>
        <p:nvPicPr>
          <p:cNvPr id="176" name="Google Shape;176;p4"/>
          <p:cNvPicPr preferRelativeResize="0"/>
          <p:nvPr/>
        </p:nvPicPr>
        <p:blipFill rotWithShape="1">
          <a:blip r:embed="rId4">
            <a:alphaModFix/>
          </a:blip>
          <a:srcRect/>
          <a:stretch/>
        </p:blipFill>
        <p:spPr>
          <a:xfrm>
            <a:off x="1563567" y="2397588"/>
            <a:ext cx="633449" cy="324090"/>
          </a:xfrm>
          <a:prstGeom prst="rect">
            <a:avLst/>
          </a:prstGeom>
          <a:noFill/>
          <a:ln>
            <a:noFill/>
          </a:ln>
        </p:spPr>
      </p:pic>
      <p:pic>
        <p:nvPicPr>
          <p:cNvPr id="177" name="Google Shape;177;p4"/>
          <p:cNvPicPr preferRelativeResize="0"/>
          <p:nvPr/>
        </p:nvPicPr>
        <p:blipFill rotWithShape="1">
          <a:blip r:embed="rId4">
            <a:alphaModFix/>
          </a:blip>
          <a:srcRect/>
          <a:stretch/>
        </p:blipFill>
        <p:spPr>
          <a:xfrm>
            <a:off x="1563567" y="3329385"/>
            <a:ext cx="633449" cy="324090"/>
          </a:xfrm>
          <a:prstGeom prst="rect">
            <a:avLst/>
          </a:prstGeom>
          <a:noFill/>
          <a:ln>
            <a:noFill/>
          </a:ln>
        </p:spPr>
      </p:pic>
      <p:pic>
        <p:nvPicPr>
          <p:cNvPr id="178" name="Google Shape;178;p4"/>
          <p:cNvPicPr preferRelativeResize="0"/>
          <p:nvPr/>
        </p:nvPicPr>
        <p:blipFill rotWithShape="1">
          <a:blip r:embed="rId4">
            <a:alphaModFix/>
          </a:blip>
          <a:srcRect/>
          <a:stretch/>
        </p:blipFill>
        <p:spPr>
          <a:xfrm>
            <a:off x="1563567" y="4137351"/>
            <a:ext cx="633449" cy="324090"/>
          </a:xfrm>
          <a:prstGeom prst="rect">
            <a:avLst/>
          </a:prstGeom>
          <a:noFill/>
          <a:ln>
            <a:noFill/>
          </a:ln>
        </p:spPr>
      </p:pic>
      <p:sp>
        <p:nvSpPr>
          <p:cNvPr id="179" name="Google Shape;179;p4"/>
          <p:cNvSpPr txBox="1"/>
          <p:nvPr/>
        </p:nvSpPr>
        <p:spPr>
          <a:xfrm>
            <a:off x="2635049" y="5255770"/>
            <a:ext cx="480296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FBBF2F"/>
                </a:solidFill>
                <a:latin typeface="Poiret One"/>
                <a:ea typeface="Poiret One"/>
                <a:cs typeface="Poiret One"/>
                <a:sym typeface="Poiret One"/>
              </a:rPr>
              <a:t>Déjà 10 ans ! </a:t>
            </a:r>
            <a:endParaRPr sz="1400" b="0" i="0" u="none" strike="noStrike" cap="none">
              <a:solidFill>
                <a:srgbClr val="000000"/>
              </a:solidFill>
              <a:latin typeface="Arial"/>
              <a:ea typeface="Arial"/>
              <a:cs typeface="Arial"/>
              <a:sym typeface="Arial"/>
            </a:endParaRPr>
          </a:p>
        </p:txBody>
      </p:sp>
      <p:sp>
        <p:nvSpPr>
          <p:cNvPr id="180" name="Google Shape;180;p4"/>
          <p:cNvSpPr txBox="1">
            <a:spLocks noGrp="1"/>
          </p:cNvSpPr>
          <p:nvPr>
            <p:ph type="sldNum" idx="12"/>
          </p:nvPr>
        </p:nvSpPr>
        <p:spPr>
          <a:xfrm>
            <a:off x="9365202" y="642080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0"/>
          <p:cNvSpPr/>
          <p:nvPr/>
        </p:nvSpPr>
        <p:spPr>
          <a:xfrm>
            <a:off x="0" y="0"/>
            <a:ext cx="2313465"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BBF2F"/>
              </a:solidFill>
              <a:latin typeface="Calibri"/>
              <a:ea typeface="Calibri"/>
              <a:cs typeface="Calibri"/>
              <a:sym typeface="Calibri"/>
            </a:endParaRPr>
          </a:p>
        </p:txBody>
      </p:sp>
      <p:sp>
        <p:nvSpPr>
          <p:cNvPr id="474" name="Google Shape;474;p20"/>
          <p:cNvSpPr txBox="1"/>
          <p:nvPr/>
        </p:nvSpPr>
        <p:spPr>
          <a:xfrm>
            <a:off x="4511433" y="570464"/>
            <a:ext cx="316913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Institut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		Lyfe</a:t>
            </a:r>
            <a:endParaRPr sz="3200" b="0" i="0" u="none" strike="noStrike" cap="none">
              <a:solidFill>
                <a:srgbClr val="FBBF2F"/>
              </a:solidFill>
              <a:latin typeface="Stardos Stencil"/>
              <a:ea typeface="Stardos Stencil"/>
              <a:cs typeface="Stardos Stencil"/>
              <a:sym typeface="Stardos Stencil"/>
            </a:endParaRPr>
          </a:p>
        </p:txBody>
      </p:sp>
      <p:pic>
        <p:nvPicPr>
          <p:cNvPr id="475" name="Google Shape;475;p20"/>
          <p:cNvPicPr preferRelativeResize="0"/>
          <p:nvPr/>
        </p:nvPicPr>
        <p:blipFill rotWithShape="1">
          <a:blip r:embed="rId3">
            <a:alphaModFix/>
          </a:blip>
          <a:srcRect/>
          <a:stretch/>
        </p:blipFill>
        <p:spPr>
          <a:xfrm>
            <a:off x="512452" y="570464"/>
            <a:ext cx="1288559" cy="457010"/>
          </a:xfrm>
          <a:prstGeom prst="rect">
            <a:avLst/>
          </a:prstGeom>
          <a:noFill/>
          <a:ln>
            <a:noFill/>
          </a:ln>
        </p:spPr>
      </p:pic>
      <p:pic>
        <p:nvPicPr>
          <p:cNvPr id="476" name="Google Shape;476;p20"/>
          <p:cNvPicPr preferRelativeResize="0"/>
          <p:nvPr/>
        </p:nvPicPr>
        <p:blipFill rotWithShape="1">
          <a:blip r:embed="rId4">
            <a:alphaModFix/>
          </a:blip>
          <a:srcRect/>
          <a:stretch/>
        </p:blipFill>
        <p:spPr>
          <a:xfrm>
            <a:off x="5969108" y="1992086"/>
            <a:ext cx="6081718" cy="4052895"/>
          </a:xfrm>
          <a:prstGeom prst="rect">
            <a:avLst/>
          </a:prstGeom>
          <a:noFill/>
          <a:ln>
            <a:noFill/>
          </a:ln>
        </p:spPr>
      </p:pic>
      <p:pic>
        <p:nvPicPr>
          <p:cNvPr id="477" name="Google Shape;477;p20"/>
          <p:cNvPicPr preferRelativeResize="0"/>
          <p:nvPr/>
        </p:nvPicPr>
        <p:blipFill rotWithShape="1">
          <a:blip r:embed="rId5">
            <a:alphaModFix/>
          </a:blip>
          <a:srcRect/>
          <a:stretch/>
        </p:blipFill>
        <p:spPr>
          <a:xfrm>
            <a:off x="2435508" y="1597938"/>
            <a:ext cx="3411557" cy="2558668"/>
          </a:xfrm>
          <a:prstGeom prst="rect">
            <a:avLst/>
          </a:prstGeom>
          <a:noFill/>
          <a:ln>
            <a:noFill/>
          </a:ln>
        </p:spPr>
      </p:pic>
      <p:pic>
        <p:nvPicPr>
          <p:cNvPr id="478" name="Google Shape;478;p20" descr="Hotel Schools of Distinction : Institut Lyfe"/>
          <p:cNvPicPr preferRelativeResize="0"/>
          <p:nvPr/>
        </p:nvPicPr>
        <p:blipFill rotWithShape="1">
          <a:blip r:embed="rId6">
            <a:alphaModFix/>
          </a:blip>
          <a:srcRect/>
          <a:stretch/>
        </p:blipFill>
        <p:spPr>
          <a:xfrm>
            <a:off x="2403537" y="4355714"/>
            <a:ext cx="3565572" cy="2377048"/>
          </a:xfrm>
          <a:prstGeom prst="rect">
            <a:avLst/>
          </a:prstGeom>
          <a:noFill/>
          <a:ln>
            <a:noFill/>
          </a:ln>
        </p:spPr>
      </p:pic>
      <p:sp>
        <p:nvSpPr>
          <p:cNvPr id="479" name="Google Shape;4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1"/>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21"/>
          <p:cNvSpPr txBox="1"/>
          <p:nvPr/>
        </p:nvSpPr>
        <p:spPr>
          <a:xfrm>
            <a:off x="2635049" y="570464"/>
            <a:ext cx="96317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Nos partenaires</a:t>
            </a:r>
            <a:endParaRPr sz="1400" b="0" i="0" u="none" strike="noStrike" cap="none">
              <a:solidFill>
                <a:srgbClr val="000000"/>
              </a:solidFill>
              <a:latin typeface="Arial"/>
              <a:ea typeface="Arial"/>
              <a:cs typeface="Arial"/>
              <a:sym typeface="Arial"/>
            </a:endParaRPr>
          </a:p>
        </p:txBody>
      </p:sp>
      <p:sp>
        <p:nvSpPr>
          <p:cNvPr id="486" name="Google Shape;486;p21"/>
          <p:cNvSpPr txBox="1"/>
          <p:nvPr/>
        </p:nvSpPr>
        <p:spPr>
          <a:xfrm>
            <a:off x="2635049" y="1269429"/>
            <a:ext cx="9090786"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Calibri"/>
                <a:ea typeface="Calibri"/>
                <a:cs typeface="Calibri"/>
                <a:sym typeface="Calibri"/>
              </a:rPr>
              <a:t>Ils nous font confiance depuis 10 ans ! </a:t>
            </a:r>
            <a:endParaRPr sz="2800" b="1" i="0" u="none" strike="noStrike" cap="none">
              <a:solidFill>
                <a:schemeClr val="dk1"/>
              </a:solidFill>
              <a:latin typeface="Calibri"/>
              <a:ea typeface="Calibri"/>
              <a:cs typeface="Calibri"/>
              <a:sym typeface="Calibri"/>
            </a:endParaRPr>
          </a:p>
        </p:txBody>
      </p:sp>
      <p:pic>
        <p:nvPicPr>
          <p:cNvPr id="487" name="Google Shape;487;p21" descr="C:\Users\blr\Pictures\Combier_Distil_P179.png"/>
          <p:cNvPicPr preferRelativeResize="0"/>
          <p:nvPr/>
        </p:nvPicPr>
        <p:blipFill rotWithShape="1">
          <a:blip r:embed="rId3">
            <a:alphaModFix/>
          </a:blip>
          <a:srcRect/>
          <a:stretch/>
        </p:blipFill>
        <p:spPr>
          <a:xfrm>
            <a:off x="9522617" y="4035729"/>
            <a:ext cx="1946800" cy="696877"/>
          </a:xfrm>
          <a:prstGeom prst="rect">
            <a:avLst/>
          </a:prstGeom>
          <a:noFill/>
          <a:ln>
            <a:noFill/>
          </a:ln>
        </p:spPr>
      </p:pic>
      <p:pic>
        <p:nvPicPr>
          <p:cNvPr id="488" name="Google Shape;488;p21" descr="C:\Users\blr\Pictures\GL-events-logo.jpg"/>
          <p:cNvPicPr preferRelativeResize="0"/>
          <p:nvPr/>
        </p:nvPicPr>
        <p:blipFill rotWithShape="1">
          <a:blip r:embed="rId4">
            <a:alphaModFix/>
          </a:blip>
          <a:srcRect l="34353" r="27953"/>
          <a:stretch/>
        </p:blipFill>
        <p:spPr>
          <a:xfrm>
            <a:off x="7802274" y="1908125"/>
            <a:ext cx="1855898" cy="1807873"/>
          </a:xfrm>
          <a:prstGeom prst="rect">
            <a:avLst/>
          </a:prstGeom>
          <a:noFill/>
          <a:ln>
            <a:noFill/>
          </a:ln>
        </p:spPr>
      </p:pic>
      <p:pic>
        <p:nvPicPr>
          <p:cNvPr id="489" name="Google Shape;489;p21" descr="C:\Users\blr\Pictures\METRO-logo.jpg"/>
          <p:cNvPicPr preferRelativeResize="0"/>
          <p:nvPr/>
        </p:nvPicPr>
        <p:blipFill rotWithShape="1">
          <a:blip r:embed="rId5">
            <a:alphaModFix/>
          </a:blip>
          <a:srcRect l="13061" t="19247" r="10968" b="23456"/>
          <a:stretch/>
        </p:blipFill>
        <p:spPr>
          <a:xfrm>
            <a:off x="3586579" y="2103988"/>
            <a:ext cx="3372399" cy="1430708"/>
          </a:xfrm>
          <a:prstGeom prst="rect">
            <a:avLst/>
          </a:prstGeom>
          <a:noFill/>
          <a:ln>
            <a:noFill/>
          </a:ln>
        </p:spPr>
      </p:pic>
      <p:pic>
        <p:nvPicPr>
          <p:cNvPr id="490" name="Google Shape;490;p21" descr="C:\Users\blr\Pictures\Logo-Malongo.png"/>
          <p:cNvPicPr preferRelativeResize="0"/>
          <p:nvPr/>
        </p:nvPicPr>
        <p:blipFill rotWithShape="1">
          <a:blip r:embed="rId6">
            <a:alphaModFix/>
          </a:blip>
          <a:srcRect/>
          <a:stretch/>
        </p:blipFill>
        <p:spPr>
          <a:xfrm>
            <a:off x="3066431" y="4021812"/>
            <a:ext cx="1758526" cy="629402"/>
          </a:xfrm>
          <a:prstGeom prst="rect">
            <a:avLst/>
          </a:prstGeom>
          <a:noFill/>
          <a:ln>
            <a:noFill/>
          </a:ln>
        </p:spPr>
      </p:pic>
      <p:pic>
        <p:nvPicPr>
          <p:cNvPr id="491" name="Google Shape;491;p21" descr="C:\Users\blr\Pictures\NESTLE.png"/>
          <p:cNvPicPr preferRelativeResize="0"/>
          <p:nvPr/>
        </p:nvPicPr>
        <p:blipFill rotWithShape="1">
          <a:blip r:embed="rId7">
            <a:alphaModFix/>
          </a:blip>
          <a:srcRect/>
          <a:stretch/>
        </p:blipFill>
        <p:spPr>
          <a:xfrm>
            <a:off x="6659425" y="4236770"/>
            <a:ext cx="1293351" cy="828888"/>
          </a:xfrm>
          <a:prstGeom prst="rect">
            <a:avLst/>
          </a:prstGeom>
          <a:noFill/>
          <a:ln>
            <a:noFill/>
          </a:ln>
        </p:spPr>
      </p:pic>
      <p:pic>
        <p:nvPicPr>
          <p:cNvPr id="492" name="Google Shape;492;p21"/>
          <p:cNvPicPr preferRelativeResize="0"/>
          <p:nvPr/>
        </p:nvPicPr>
        <p:blipFill rotWithShape="1">
          <a:blip r:embed="rId8">
            <a:alphaModFix/>
          </a:blip>
          <a:srcRect/>
          <a:stretch/>
        </p:blipFill>
        <p:spPr>
          <a:xfrm>
            <a:off x="8365365" y="4998332"/>
            <a:ext cx="1427650" cy="1157262"/>
          </a:xfrm>
          <a:prstGeom prst="rect">
            <a:avLst/>
          </a:prstGeom>
          <a:noFill/>
          <a:ln>
            <a:noFill/>
          </a:ln>
        </p:spPr>
      </p:pic>
      <p:pic>
        <p:nvPicPr>
          <p:cNvPr id="493" name="Google Shape;493;p21"/>
          <p:cNvPicPr preferRelativeResize="0"/>
          <p:nvPr/>
        </p:nvPicPr>
        <p:blipFill rotWithShape="1">
          <a:blip r:embed="rId9">
            <a:alphaModFix/>
          </a:blip>
          <a:srcRect/>
          <a:stretch/>
        </p:blipFill>
        <p:spPr>
          <a:xfrm>
            <a:off x="3474774" y="5276743"/>
            <a:ext cx="2131561" cy="600440"/>
          </a:xfrm>
          <a:prstGeom prst="rect">
            <a:avLst/>
          </a:prstGeom>
          <a:noFill/>
          <a:ln>
            <a:noFill/>
          </a:ln>
        </p:spPr>
      </p:pic>
      <p:sp>
        <p:nvSpPr>
          <p:cNvPr id="494" name="Google Shape;494;p21"/>
          <p:cNvSpPr txBox="1"/>
          <p:nvPr/>
        </p:nvSpPr>
        <p:spPr>
          <a:xfrm>
            <a:off x="4824957" y="5804229"/>
            <a:ext cx="44837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Merci !</a:t>
            </a:r>
            <a:endParaRPr sz="1400" b="0" i="0" u="none" strike="noStrike" cap="none">
              <a:solidFill>
                <a:srgbClr val="000000"/>
              </a:solidFill>
              <a:latin typeface="Arial"/>
              <a:ea typeface="Arial"/>
              <a:cs typeface="Arial"/>
              <a:sym typeface="Arial"/>
            </a:endParaRPr>
          </a:p>
        </p:txBody>
      </p:sp>
      <p:pic>
        <p:nvPicPr>
          <p:cNvPr id="495" name="Google Shape;495;p21"/>
          <p:cNvPicPr preferRelativeResize="0"/>
          <p:nvPr/>
        </p:nvPicPr>
        <p:blipFill rotWithShape="1">
          <a:blip r:embed="rId10">
            <a:alphaModFix/>
          </a:blip>
          <a:srcRect/>
          <a:stretch/>
        </p:blipFill>
        <p:spPr>
          <a:xfrm>
            <a:off x="10180858" y="775198"/>
            <a:ext cx="1288559" cy="457010"/>
          </a:xfrm>
          <a:prstGeom prst="rect">
            <a:avLst/>
          </a:prstGeom>
          <a:noFill/>
          <a:ln>
            <a:noFill/>
          </a:ln>
        </p:spPr>
      </p:pic>
      <p:sp>
        <p:nvSpPr>
          <p:cNvPr id="496" name="Google Shape;496;p21"/>
          <p:cNvSpPr txBox="1">
            <a:spLocks noGrp="1"/>
          </p:cNvSpPr>
          <p:nvPr>
            <p:ph type="sldNum" idx="12"/>
          </p:nvPr>
        </p:nvSpPr>
        <p:spPr>
          <a:xfrm>
            <a:off x="9287267" y="639788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2"/>
          <p:cNvSpPr/>
          <p:nvPr/>
        </p:nvSpPr>
        <p:spPr>
          <a:xfrm>
            <a:off x="0" y="0"/>
            <a:ext cx="2313465"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BBF2F"/>
              </a:solidFill>
              <a:latin typeface="Calibri"/>
              <a:ea typeface="Calibri"/>
              <a:cs typeface="Calibri"/>
              <a:sym typeface="Calibri"/>
            </a:endParaRPr>
          </a:p>
        </p:txBody>
      </p:sp>
      <p:sp>
        <p:nvSpPr>
          <p:cNvPr id="502" name="Google Shape;502;p22"/>
          <p:cNvSpPr txBox="1"/>
          <p:nvPr/>
        </p:nvSpPr>
        <p:spPr>
          <a:xfrm>
            <a:off x="2635049" y="570464"/>
            <a:ext cx="96317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NOTRE stratégie digitale &amp; médias</a:t>
            </a:r>
            <a:endParaRPr sz="1400" b="0" i="0" u="none" strike="noStrike" cap="none">
              <a:solidFill>
                <a:srgbClr val="000000"/>
              </a:solidFill>
              <a:latin typeface="Arial"/>
              <a:ea typeface="Arial"/>
              <a:cs typeface="Arial"/>
              <a:sym typeface="Arial"/>
            </a:endParaRPr>
          </a:p>
        </p:txBody>
      </p:sp>
      <p:grpSp>
        <p:nvGrpSpPr>
          <p:cNvPr id="503" name="Google Shape;503;p22"/>
          <p:cNvGrpSpPr/>
          <p:nvPr/>
        </p:nvGrpSpPr>
        <p:grpSpPr>
          <a:xfrm>
            <a:off x="5147552" y="1542308"/>
            <a:ext cx="3727509" cy="1107995"/>
            <a:chOff x="4313834" y="1705000"/>
            <a:chExt cx="3727509" cy="1107995"/>
          </a:xfrm>
        </p:grpSpPr>
        <p:sp>
          <p:nvSpPr>
            <p:cNvPr id="504" name="Google Shape;504;p22"/>
            <p:cNvSpPr txBox="1"/>
            <p:nvPr/>
          </p:nvSpPr>
          <p:spPr>
            <a:xfrm>
              <a:off x="4313835" y="1705000"/>
              <a:ext cx="128462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Leslie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MOREAU</a:t>
              </a:r>
              <a:endParaRPr sz="1400" b="0" i="0" u="none" strike="noStrike" cap="none">
                <a:solidFill>
                  <a:srgbClr val="000000"/>
                </a:solidFill>
                <a:latin typeface="Arial"/>
                <a:ea typeface="Arial"/>
                <a:cs typeface="Arial"/>
                <a:sym typeface="Arial"/>
              </a:endParaRPr>
            </a:p>
          </p:txBody>
        </p:sp>
        <p:sp>
          <p:nvSpPr>
            <p:cNvPr id="505" name="Google Shape;505;p22"/>
            <p:cNvSpPr txBox="1"/>
            <p:nvPr/>
          </p:nvSpPr>
          <p:spPr>
            <a:xfrm>
              <a:off x="4313834" y="2289775"/>
              <a:ext cx="37275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212844"/>
                  </a:solidFill>
                  <a:latin typeface="Avenir"/>
                  <a:ea typeface="Avenir"/>
                  <a:cs typeface="Avenir"/>
                  <a:sym typeface="Avenir"/>
                </a:rPr>
                <a:t>Community Manager</a:t>
              </a:r>
              <a:br>
                <a:rPr lang="fr-FR" sz="1400" b="0" i="0" u="none" strike="noStrike" cap="none">
                  <a:solidFill>
                    <a:srgbClr val="212844"/>
                  </a:solidFill>
                  <a:latin typeface="Avenir"/>
                  <a:ea typeface="Avenir"/>
                  <a:cs typeface="Avenir"/>
                  <a:sym typeface="Avenir"/>
                </a:rPr>
              </a:br>
              <a:r>
                <a:rPr lang="fr-FR" sz="1400" b="0" i="0" u="none" strike="noStrike" cap="none">
                  <a:solidFill>
                    <a:srgbClr val="212844"/>
                  </a:solidFill>
                  <a:latin typeface="Avenir"/>
                  <a:ea typeface="Avenir"/>
                  <a:cs typeface="Avenir"/>
                  <a:sym typeface="Avenir"/>
                </a:rPr>
                <a:t>DAY2COM</a:t>
              </a:r>
              <a:endParaRPr sz="1400" b="0" i="0" u="none" strike="noStrike" cap="none">
                <a:solidFill>
                  <a:srgbClr val="000000"/>
                </a:solidFill>
                <a:latin typeface="Arial"/>
                <a:ea typeface="Arial"/>
                <a:cs typeface="Arial"/>
                <a:sym typeface="Arial"/>
              </a:endParaRPr>
            </a:p>
          </p:txBody>
        </p:sp>
      </p:grpSp>
      <p:grpSp>
        <p:nvGrpSpPr>
          <p:cNvPr id="506" name="Google Shape;506;p22"/>
          <p:cNvGrpSpPr/>
          <p:nvPr/>
        </p:nvGrpSpPr>
        <p:grpSpPr>
          <a:xfrm>
            <a:off x="8380945" y="1777003"/>
            <a:ext cx="2114878" cy="600482"/>
            <a:chOff x="7547227" y="1817942"/>
            <a:chExt cx="2114878" cy="600482"/>
          </a:xfrm>
        </p:grpSpPr>
        <p:pic>
          <p:nvPicPr>
            <p:cNvPr id="507" name="Google Shape;507;p22" descr="Résultat de recherche d'images pour &quot;facebook&quot;">
              <a:hlinkClick r:id="rId3"/>
            </p:cNvPr>
            <p:cNvPicPr preferRelativeResize="0"/>
            <p:nvPr/>
          </p:nvPicPr>
          <p:blipFill rotWithShape="1">
            <a:blip r:embed="rId4">
              <a:alphaModFix/>
            </a:blip>
            <a:srcRect/>
            <a:stretch/>
          </p:blipFill>
          <p:spPr>
            <a:xfrm>
              <a:off x="7547227" y="1817942"/>
              <a:ext cx="542789" cy="588091"/>
            </a:xfrm>
            <a:prstGeom prst="rect">
              <a:avLst/>
            </a:prstGeom>
            <a:noFill/>
            <a:ln>
              <a:noFill/>
            </a:ln>
          </p:spPr>
        </p:pic>
        <p:pic>
          <p:nvPicPr>
            <p:cNvPr id="508" name="Google Shape;508;p22"/>
            <p:cNvPicPr preferRelativeResize="0"/>
            <p:nvPr/>
          </p:nvPicPr>
          <p:blipFill rotWithShape="1">
            <a:blip r:embed="rId5">
              <a:alphaModFix/>
            </a:blip>
            <a:srcRect/>
            <a:stretch/>
          </p:blipFill>
          <p:spPr>
            <a:xfrm>
              <a:off x="8374536" y="1875635"/>
              <a:ext cx="530398" cy="530398"/>
            </a:xfrm>
            <a:prstGeom prst="rect">
              <a:avLst/>
            </a:prstGeom>
            <a:noFill/>
            <a:ln>
              <a:noFill/>
            </a:ln>
          </p:spPr>
        </p:pic>
        <p:pic>
          <p:nvPicPr>
            <p:cNvPr id="509" name="Google Shape;509;p22"/>
            <p:cNvPicPr preferRelativeResize="0"/>
            <p:nvPr/>
          </p:nvPicPr>
          <p:blipFill rotWithShape="1">
            <a:blip r:embed="rId6">
              <a:alphaModFix/>
            </a:blip>
            <a:srcRect/>
            <a:stretch/>
          </p:blipFill>
          <p:spPr>
            <a:xfrm>
              <a:off x="9119316" y="1875635"/>
              <a:ext cx="542789" cy="542789"/>
            </a:xfrm>
            <a:prstGeom prst="rect">
              <a:avLst/>
            </a:prstGeom>
            <a:noFill/>
            <a:ln>
              <a:noFill/>
            </a:ln>
          </p:spPr>
        </p:pic>
      </p:grpSp>
      <p:grpSp>
        <p:nvGrpSpPr>
          <p:cNvPr id="510" name="Google Shape;510;p22"/>
          <p:cNvGrpSpPr/>
          <p:nvPr/>
        </p:nvGrpSpPr>
        <p:grpSpPr>
          <a:xfrm>
            <a:off x="5147552" y="3484673"/>
            <a:ext cx="3727509" cy="1107995"/>
            <a:chOff x="4313834" y="1705000"/>
            <a:chExt cx="3727509" cy="1107995"/>
          </a:xfrm>
        </p:grpSpPr>
        <p:sp>
          <p:nvSpPr>
            <p:cNvPr id="511" name="Google Shape;511;p22"/>
            <p:cNvSpPr txBox="1"/>
            <p:nvPr/>
          </p:nvSpPr>
          <p:spPr>
            <a:xfrm>
              <a:off x="4313835" y="1705000"/>
              <a:ext cx="128462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Alexia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ROUX</a:t>
              </a:r>
              <a:endParaRPr sz="1400" b="0" i="0" u="none" strike="noStrike" cap="none">
                <a:solidFill>
                  <a:srgbClr val="000000"/>
                </a:solidFill>
                <a:latin typeface="Arial"/>
                <a:ea typeface="Arial"/>
                <a:cs typeface="Arial"/>
                <a:sym typeface="Arial"/>
              </a:endParaRPr>
            </a:p>
          </p:txBody>
        </p:sp>
        <p:sp>
          <p:nvSpPr>
            <p:cNvPr id="512" name="Google Shape;512;p22"/>
            <p:cNvSpPr txBox="1"/>
            <p:nvPr/>
          </p:nvSpPr>
          <p:spPr>
            <a:xfrm>
              <a:off x="4313834" y="2289775"/>
              <a:ext cx="37275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212844"/>
                  </a:solidFill>
                  <a:latin typeface="Avenir"/>
                  <a:ea typeface="Avenir"/>
                  <a:cs typeface="Avenir"/>
                  <a:sym typeface="Avenir"/>
                </a:rPr>
                <a:t>Attachée de presse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212844"/>
                  </a:solidFill>
                  <a:latin typeface="Avenir"/>
                  <a:ea typeface="Avenir"/>
                  <a:cs typeface="Avenir"/>
                  <a:sym typeface="Avenir"/>
                </a:rPr>
                <a:t>alexia@entrepriseopticom.fr</a:t>
              </a:r>
              <a:endParaRPr sz="1400" b="0" i="0" u="none" strike="noStrike" cap="none">
                <a:solidFill>
                  <a:srgbClr val="000000"/>
                </a:solidFill>
                <a:latin typeface="Arial"/>
                <a:ea typeface="Arial"/>
                <a:cs typeface="Arial"/>
                <a:sym typeface="Arial"/>
              </a:endParaRPr>
            </a:p>
          </p:txBody>
        </p:sp>
      </p:grpSp>
      <p:grpSp>
        <p:nvGrpSpPr>
          <p:cNvPr id="513" name="Google Shape;513;p22"/>
          <p:cNvGrpSpPr/>
          <p:nvPr/>
        </p:nvGrpSpPr>
        <p:grpSpPr>
          <a:xfrm>
            <a:off x="5147552" y="5252281"/>
            <a:ext cx="3727509" cy="892552"/>
            <a:chOff x="4313834" y="1705000"/>
            <a:chExt cx="3727509" cy="892552"/>
          </a:xfrm>
        </p:grpSpPr>
        <p:sp>
          <p:nvSpPr>
            <p:cNvPr id="514" name="Google Shape;514;p22"/>
            <p:cNvSpPr txBox="1"/>
            <p:nvPr/>
          </p:nvSpPr>
          <p:spPr>
            <a:xfrm>
              <a:off x="4313835" y="1705000"/>
              <a:ext cx="128462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Valérie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FBBF2F"/>
                  </a:solidFill>
                  <a:latin typeface="Avenir"/>
                  <a:ea typeface="Avenir"/>
                  <a:cs typeface="Avenir"/>
                  <a:sym typeface="Avenir"/>
                </a:rPr>
                <a:t>MILWARD</a:t>
              </a:r>
              <a:endParaRPr sz="1400" b="0" i="0" u="none" strike="noStrike" cap="none">
                <a:solidFill>
                  <a:srgbClr val="000000"/>
                </a:solidFill>
                <a:latin typeface="Arial"/>
                <a:ea typeface="Arial"/>
                <a:cs typeface="Arial"/>
                <a:sym typeface="Arial"/>
              </a:endParaRPr>
            </a:p>
          </p:txBody>
        </p:sp>
        <p:sp>
          <p:nvSpPr>
            <p:cNvPr id="515" name="Google Shape;515;p22"/>
            <p:cNvSpPr txBox="1"/>
            <p:nvPr/>
          </p:nvSpPr>
          <p:spPr>
            <a:xfrm>
              <a:off x="4313834" y="2289775"/>
              <a:ext cx="37275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212844"/>
                  </a:solidFill>
                  <a:latin typeface="Avenir"/>
                  <a:ea typeface="Avenir"/>
                  <a:cs typeface="Avenir"/>
                  <a:sym typeface="Avenir"/>
                </a:rPr>
                <a:t>Et son équipe audio &amp; vidéo</a:t>
              </a:r>
              <a:endParaRPr sz="1400" b="0" i="0" u="none" strike="noStrike" cap="none">
                <a:solidFill>
                  <a:srgbClr val="000000"/>
                </a:solidFill>
                <a:latin typeface="Arial"/>
                <a:ea typeface="Arial"/>
                <a:cs typeface="Arial"/>
                <a:sym typeface="Arial"/>
              </a:endParaRPr>
            </a:p>
          </p:txBody>
        </p:sp>
      </p:grpSp>
      <p:pic>
        <p:nvPicPr>
          <p:cNvPr id="516" name="Google Shape;516;p22"/>
          <p:cNvPicPr preferRelativeResize="0"/>
          <p:nvPr/>
        </p:nvPicPr>
        <p:blipFill rotWithShape="1">
          <a:blip r:embed="rId7">
            <a:alphaModFix/>
          </a:blip>
          <a:srcRect/>
          <a:stretch/>
        </p:blipFill>
        <p:spPr>
          <a:xfrm>
            <a:off x="8367061" y="5279217"/>
            <a:ext cx="1016000" cy="1016000"/>
          </a:xfrm>
          <a:prstGeom prst="rect">
            <a:avLst/>
          </a:prstGeom>
          <a:noFill/>
          <a:ln>
            <a:noFill/>
          </a:ln>
        </p:spPr>
      </p:pic>
      <p:pic>
        <p:nvPicPr>
          <p:cNvPr id="517" name="Google Shape;517;p22"/>
          <p:cNvPicPr preferRelativeResize="0"/>
          <p:nvPr/>
        </p:nvPicPr>
        <p:blipFill rotWithShape="1">
          <a:blip r:embed="rId8">
            <a:alphaModFix/>
          </a:blip>
          <a:srcRect/>
          <a:stretch/>
        </p:blipFill>
        <p:spPr>
          <a:xfrm>
            <a:off x="512452" y="634346"/>
            <a:ext cx="1288559" cy="457010"/>
          </a:xfrm>
          <a:prstGeom prst="rect">
            <a:avLst/>
          </a:prstGeom>
          <a:noFill/>
          <a:ln>
            <a:noFill/>
          </a:ln>
        </p:spPr>
      </p:pic>
      <p:pic>
        <p:nvPicPr>
          <p:cNvPr id="518" name="Google Shape;518;p22"/>
          <p:cNvPicPr preferRelativeResize="0"/>
          <p:nvPr/>
        </p:nvPicPr>
        <p:blipFill rotWithShape="1">
          <a:blip r:embed="rId9">
            <a:alphaModFix/>
          </a:blip>
          <a:srcRect/>
          <a:stretch/>
        </p:blipFill>
        <p:spPr>
          <a:xfrm>
            <a:off x="3565473" y="1346176"/>
            <a:ext cx="1418903" cy="1418903"/>
          </a:xfrm>
          <a:prstGeom prst="rect">
            <a:avLst/>
          </a:prstGeom>
          <a:noFill/>
          <a:ln>
            <a:noFill/>
          </a:ln>
        </p:spPr>
      </p:pic>
      <p:pic>
        <p:nvPicPr>
          <p:cNvPr id="519" name="Google Shape;519;p22"/>
          <p:cNvPicPr preferRelativeResize="0"/>
          <p:nvPr/>
        </p:nvPicPr>
        <p:blipFill rotWithShape="1">
          <a:blip r:embed="rId10">
            <a:alphaModFix/>
          </a:blip>
          <a:srcRect t="7922" b="34836"/>
          <a:stretch/>
        </p:blipFill>
        <p:spPr>
          <a:xfrm>
            <a:off x="3588702" y="3310158"/>
            <a:ext cx="1395675" cy="1418903"/>
          </a:xfrm>
          <a:prstGeom prst="rect">
            <a:avLst/>
          </a:prstGeom>
          <a:noFill/>
          <a:ln>
            <a:noFill/>
          </a:ln>
        </p:spPr>
      </p:pic>
      <p:pic>
        <p:nvPicPr>
          <p:cNvPr id="520" name="Google Shape;520;p22" descr="http://www.restovisio.com/img/who/team/user_VM.jpg"/>
          <p:cNvPicPr preferRelativeResize="0"/>
          <p:nvPr/>
        </p:nvPicPr>
        <p:blipFill rotWithShape="1">
          <a:blip r:embed="rId11">
            <a:alphaModFix/>
          </a:blip>
          <a:srcRect/>
          <a:stretch/>
        </p:blipFill>
        <p:spPr>
          <a:xfrm>
            <a:off x="3588700" y="5046038"/>
            <a:ext cx="1395675" cy="1450632"/>
          </a:xfrm>
          <a:prstGeom prst="rect">
            <a:avLst/>
          </a:prstGeom>
          <a:noFill/>
          <a:ln>
            <a:noFill/>
          </a:ln>
        </p:spPr>
      </p:pic>
      <p:sp>
        <p:nvSpPr>
          <p:cNvPr id="521" name="Google Shape;521;p22"/>
          <p:cNvSpPr txBox="1">
            <a:spLocks noGrp="1"/>
          </p:cNvSpPr>
          <p:nvPr>
            <p:ph type="sldNum" idx="12"/>
          </p:nvPr>
        </p:nvSpPr>
        <p:spPr>
          <a:xfrm>
            <a:off x="9126938" y="637333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23"/>
          <p:cNvPicPr preferRelativeResize="0"/>
          <p:nvPr/>
        </p:nvPicPr>
        <p:blipFill rotWithShape="1">
          <a:blip r:embed="rId3">
            <a:alphaModFix/>
          </a:blip>
          <a:srcRect l="-74" t="32096" r="74" b="34379"/>
          <a:stretch/>
        </p:blipFill>
        <p:spPr>
          <a:xfrm>
            <a:off x="0" y="3150017"/>
            <a:ext cx="12192000" cy="2726113"/>
          </a:xfrm>
          <a:prstGeom prst="rect">
            <a:avLst/>
          </a:prstGeom>
          <a:noFill/>
          <a:ln>
            <a:noFill/>
          </a:ln>
        </p:spPr>
      </p:pic>
      <p:sp>
        <p:nvSpPr>
          <p:cNvPr id="528" name="Google Shape;528;p23"/>
          <p:cNvSpPr txBox="1"/>
          <p:nvPr/>
        </p:nvSpPr>
        <p:spPr>
          <a:xfrm>
            <a:off x="3366246" y="202912"/>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Lancement 6</a:t>
            </a:r>
            <a:r>
              <a:rPr lang="fr-FR" sz="3200" b="0" i="0" u="none" strike="noStrike" cap="none" baseline="30000">
                <a:solidFill>
                  <a:srgbClr val="FBBF2F"/>
                </a:solidFill>
                <a:latin typeface="Stardos Stencil"/>
                <a:ea typeface="Stardos Stencil"/>
                <a:cs typeface="Stardos Stencil"/>
                <a:sym typeface="Stardos Stencil"/>
              </a:rPr>
              <a:t>ème</a:t>
            </a:r>
            <a:r>
              <a:rPr lang="fr-FR" sz="3200" b="0" i="0" u="none" strike="noStrike" cap="none">
                <a:solidFill>
                  <a:srgbClr val="FBBF2F"/>
                </a:solidFill>
                <a:latin typeface="Stardos Stencil"/>
                <a:ea typeface="Stardos Stencil"/>
                <a:cs typeface="Stardos Stencil"/>
                <a:sym typeface="Stardos Stencil"/>
              </a:rPr>
              <a:t> édition</a:t>
            </a:r>
            <a:endParaRPr sz="1400" b="0" i="0" u="none" strike="noStrike" cap="none">
              <a:solidFill>
                <a:srgbClr val="000000"/>
              </a:solidFill>
              <a:latin typeface="Arial"/>
              <a:ea typeface="Arial"/>
              <a:cs typeface="Arial"/>
              <a:sym typeface="Arial"/>
            </a:endParaRPr>
          </a:p>
        </p:txBody>
      </p:sp>
      <p:grpSp>
        <p:nvGrpSpPr>
          <p:cNvPr id="529" name="Google Shape;529;p23"/>
          <p:cNvGrpSpPr/>
          <p:nvPr/>
        </p:nvGrpSpPr>
        <p:grpSpPr>
          <a:xfrm>
            <a:off x="502023" y="44823"/>
            <a:ext cx="11187953" cy="6768353"/>
            <a:chOff x="502023" y="44823"/>
            <a:chExt cx="11187953" cy="6768353"/>
          </a:xfrm>
        </p:grpSpPr>
        <p:grpSp>
          <p:nvGrpSpPr>
            <p:cNvPr id="530" name="Google Shape;530;p23"/>
            <p:cNvGrpSpPr/>
            <p:nvPr/>
          </p:nvGrpSpPr>
          <p:grpSpPr>
            <a:xfrm>
              <a:off x="502023" y="44823"/>
              <a:ext cx="11187953" cy="6333565"/>
              <a:chOff x="502023" y="44823"/>
              <a:chExt cx="11187953" cy="6333565"/>
            </a:xfrm>
          </p:grpSpPr>
          <p:sp>
            <p:nvSpPr>
              <p:cNvPr id="531" name="Google Shape;531;p23"/>
              <p:cNvSpPr/>
              <p:nvPr/>
            </p:nvSpPr>
            <p:spPr>
              <a:xfrm>
                <a:off x="502023" y="479612"/>
                <a:ext cx="11187953" cy="5898776"/>
              </a:xfrm>
              <a:prstGeom prst="rect">
                <a:avLst/>
              </a:prstGeom>
              <a:noFill/>
              <a:ln w="57150" cap="flat" cmpd="sng">
                <a:solidFill>
                  <a:srgbClr val="FBBF2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p23"/>
              <p:cNvSpPr/>
              <p:nvPr/>
            </p:nvSpPr>
            <p:spPr>
              <a:xfrm>
                <a:off x="3523129" y="44823"/>
                <a:ext cx="5163671" cy="869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3" name="Google Shape;533;p23"/>
            <p:cNvSpPr/>
            <p:nvPr/>
          </p:nvSpPr>
          <p:spPr>
            <a:xfrm>
              <a:off x="4596063" y="6140824"/>
              <a:ext cx="2999874" cy="6723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4" name="Google Shape;534;p23"/>
          <p:cNvSpPr txBox="1"/>
          <p:nvPr/>
        </p:nvSpPr>
        <p:spPr>
          <a:xfrm>
            <a:off x="3366245" y="202911"/>
            <a:ext cx="54595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Retrouvez-nous sur</a:t>
            </a:r>
            <a:endParaRPr sz="1400" b="0" i="0" u="none" strike="noStrike" cap="none">
              <a:solidFill>
                <a:srgbClr val="000000"/>
              </a:solidFill>
              <a:latin typeface="Arial"/>
              <a:ea typeface="Arial"/>
              <a:cs typeface="Arial"/>
              <a:sym typeface="Arial"/>
            </a:endParaRPr>
          </a:p>
        </p:txBody>
      </p:sp>
      <p:sp>
        <p:nvSpPr>
          <p:cNvPr id="535" name="Google Shape;535;p23"/>
          <p:cNvSpPr txBox="1"/>
          <p:nvPr/>
        </p:nvSpPr>
        <p:spPr>
          <a:xfrm>
            <a:off x="0" y="1683409"/>
            <a:ext cx="12192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0" i="0" u="none" strike="noStrike" cap="none">
                <a:solidFill>
                  <a:srgbClr val="000000"/>
                </a:solidFill>
                <a:latin typeface="Calibri"/>
                <a:ea typeface="Calibri"/>
                <a:cs typeface="Calibri"/>
                <a:sym typeface="Calibri"/>
              </a:rPr>
              <a:t>#tropheedumaitredhotel</a:t>
            </a:r>
            <a:endParaRPr sz="1400" b="0" i="0" u="none" strike="noStrike" cap="none">
              <a:solidFill>
                <a:srgbClr val="000000"/>
              </a:solidFill>
              <a:latin typeface="Arial"/>
              <a:ea typeface="Arial"/>
              <a:cs typeface="Arial"/>
              <a:sym typeface="Arial"/>
            </a:endParaRPr>
          </a:p>
        </p:txBody>
      </p:sp>
      <p:sp>
        <p:nvSpPr>
          <p:cNvPr id="536" name="Google Shape;536;p23"/>
          <p:cNvSpPr txBox="1"/>
          <p:nvPr/>
        </p:nvSpPr>
        <p:spPr>
          <a:xfrm>
            <a:off x="0" y="1064386"/>
            <a:ext cx="1219199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0" i="0" u="none" strike="noStrike" cap="none">
                <a:solidFill>
                  <a:srgbClr val="000000"/>
                </a:solidFill>
                <a:latin typeface="Calibri"/>
                <a:ea typeface="Calibri"/>
                <a:cs typeface="Calibri"/>
                <a:sym typeface="Calibri"/>
              </a:rPr>
              <a:t>www.tropheedumaitredhotel.fr</a:t>
            </a:r>
            <a:endParaRPr sz="1400" b="0" i="0" u="none" strike="noStrike" cap="none">
              <a:solidFill>
                <a:srgbClr val="000000"/>
              </a:solidFill>
              <a:latin typeface="Arial"/>
              <a:ea typeface="Arial"/>
              <a:cs typeface="Arial"/>
              <a:sym typeface="Arial"/>
            </a:endParaRPr>
          </a:p>
        </p:txBody>
      </p:sp>
      <p:sp>
        <p:nvSpPr>
          <p:cNvPr id="537" name="Google Shape;537;p23"/>
          <p:cNvSpPr txBox="1"/>
          <p:nvPr/>
        </p:nvSpPr>
        <p:spPr>
          <a:xfrm>
            <a:off x="0" y="2302431"/>
            <a:ext cx="12192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0" i="0" u="none" strike="noStrike" cap="none">
                <a:solidFill>
                  <a:srgbClr val="000000"/>
                </a:solidFill>
                <a:latin typeface="Calibri"/>
                <a:ea typeface="Calibri"/>
                <a:cs typeface="Calibri"/>
                <a:sym typeface="Calibri"/>
              </a:rPr>
              <a:t>@tropheedumaitredhotel</a:t>
            </a:r>
            <a:endParaRPr sz="1400" b="0" i="0" u="none" strike="noStrike" cap="none">
              <a:solidFill>
                <a:srgbClr val="000000"/>
              </a:solidFill>
              <a:latin typeface="Arial"/>
              <a:ea typeface="Arial"/>
              <a:cs typeface="Arial"/>
              <a:sym typeface="Arial"/>
            </a:endParaRPr>
          </a:p>
        </p:txBody>
      </p:sp>
      <p:pic>
        <p:nvPicPr>
          <p:cNvPr id="538" name="Google Shape;538;p23"/>
          <p:cNvPicPr preferRelativeResize="0"/>
          <p:nvPr/>
        </p:nvPicPr>
        <p:blipFill rotWithShape="1">
          <a:blip r:embed="rId4">
            <a:alphaModFix/>
          </a:blip>
          <a:srcRect/>
          <a:stretch/>
        </p:blipFill>
        <p:spPr>
          <a:xfrm>
            <a:off x="5275455" y="6025402"/>
            <a:ext cx="1659017" cy="588399"/>
          </a:xfrm>
          <a:prstGeom prst="rect">
            <a:avLst/>
          </a:prstGeom>
          <a:noFill/>
          <a:ln>
            <a:noFill/>
          </a:ln>
        </p:spPr>
      </p:pic>
      <p:sp>
        <p:nvSpPr>
          <p:cNvPr id="539" name="Google Shape;5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4"/>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5" name="Google Shape;545;p24" descr="Résultat de recherche d'images pour &quot;logo Plaza Athénée&quot;">
            <a:hlinkClick r:id="rId3"/>
          </p:cNvPr>
          <p:cNvPicPr preferRelativeResize="0"/>
          <p:nvPr/>
        </p:nvPicPr>
        <p:blipFill rotWithShape="1">
          <a:blip r:embed="rId4">
            <a:alphaModFix/>
          </a:blip>
          <a:srcRect/>
          <a:stretch/>
        </p:blipFill>
        <p:spPr>
          <a:xfrm>
            <a:off x="4580122" y="1237409"/>
            <a:ext cx="5162550" cy="3648076"/>
          </a:xfrm>
          <a:prstGeom prst="rect">
            <a:avLst/>
          </a:prstGeom>
          <a:noFill/>
          <a:ln>
            <a:noFill/>
          </a:ln>
        </p:spPr>
      </p:pic>
      <p:sp>
        <p:nvSpPr>
          <p:cNvPr id="546" name="Google Shape;546;p24"/>
          <p:cNvSpPr txBox="1"/>
          <p:nvPr/>
        </p:nvSpPr>
        <p:spPr>
          <a:xfrm>
            <a:off x="2548768" y="5085274"/>
            <a:ext cx="922525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3200" b="0" i="0" u="none" strike="noStrike" cap="none">
                <a:solidFill>
                  <a:srgbClr val="FBBF2F"/>
                </a:solidFill>
                <a:latin typeface="Stardos Stencil"/>
                <a:ea typeface="Stardos Stencil"/>
                <a:cs typeface="Stardos Stencil"/>
                <a:sym typeface="Stardos Stencil"/>
              </a:rPr>
              <a:t>Merci POUR votre HOSPITALITE</a:t>
            </a:r>
            <a:endParaRPr sz="1400" b="0" i="0" u="none" strike="noStrike" cap="none">
              <a:solidFill>
                <a:srgbClr val="000000"/>
              </a:solidFill>
              <a:latin typeface="Arial"/>
              <a:ea typeface="Arial"/>
              <a:cs typeface="Arial"/>
              <a:sym typeface="Arial"/>
            </a:endParaRPr>
          </a:p>
        </p:txBody>
      </p:sp>
      <p:pic>
        <p:nvPicPr>
          <p:cNvPr id="547" name="Google Shape;547;p24"/>
          <p:cNvPicPr preferRelativeResize="0"/>
          <p:nvPr/>
        </p:nvPicPr>
        <p:blipFill rotWithShape="1">
          <a:blip r:embed="rId5">
            <a:alphaModFix/>
          </a:blip>
          <a:srcRect/>
          <a:stretch/>
        </p:blipFill>
        <p:spPr>
          <a:xfrm>
            <a:off x="10143578" y="780399"/>
            <a:ext cx="1288559" cy="457010"/>
          </a:xfrm>
          <a:prstGeom prst="rect">
            <a:avLst/>
          </a:prstGeom>
          <a:noFill/>
          <a:ln>
            <a:noFill/>
          </a:ln>
        </p:spPr>
      </p:pic>
      <p:sp>
        <p:nvSpPr>
          <p:cNvPr id="548" name="Google Shape;548;p24"/>
          <p:cNvSpPr txBox="1">
            <a:spLocks noGrp="1"/>
          </p:cNvSpPr>
          <p:nvPr>
            <p:ph type="sldNum" idx="12"/>
          </p:nvPr>
        </p:nvSpPr>
        <p:spPr>
          <a:xfrm>
            <a:off x="9267547" y="636522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2"/>
          <p:cNvGrpSpPr/>
          <p:nvPr/>
        </p:nvGrpSpPr>
        <p:grpSpPr>
          <a:xfrm>
            <a:off x="-2056" y="0"/>
            <a:ext cx="5016249" cy="6843485"/>
            <a:chOff x="201053" y="255054"/>
            <a:chExt cx="7625639" cy="10775950"/>
          </a:xfrm>
        </p:grpSpPr>
        <p:sp>
          <p:nvSpPr>
            <p:cNvPr id="107" name="Google Shape;107;p2"/>
            <p:cNvSpPr/>
            <p:nvPr/>
          </p:nvSpPr>
          <p:spPr>
            <a:xfrm>
              <a:off x="201053" y="255054"/>
              <a:ext cx="6348095" cy="10775950"/>
            </a:xfrm>
            <a:custGeom>
              <a:avLst/>
              <a:gdLst/>
              <a:ahLst/>
              <a:cxnLst/>
              <a:rect l="l" t="t" r="r" b="b"/>
              <a:pathLst>
                <a:path w="6348095" h="10775950" extrusionOk="0">
                  <a:moveTo>
                    <a:pt x="6347650" y="0"/>
                  </a:moveTo>
                  <a:lnTo>
                    <a:pt x="0" y="0"/>
                  </a:lnTo>
                  <a:lnTo>
                    <a:pt x="0" y="10775645"/>
                  </a:lnTo>
                  <a:lnTo>
                    <a:pt x="6347650" y="10775645"/>
                  </a:lnTo>
                  <a:lnTo>
                    <a:pt x="6347650" y="0"/>
                  </a:lnTo>
                  <a:close/>
                </a:path>
              </a:pathLst>
            </a:custGeom>
            <a:solidFill>
              <a:srgbClr val="16254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a:stretch/>
          </p:blipFill>
          <p:spPr>
            <a:xfrm>
              <a:off x="4557890" y="266702"/>
              <a:ext cx="3268802" cy="10691999"/>
            </a:xfrm>
            <a:prstGeom prst="rect">
              <a:avLst/>
            </a:prstGeom>
            <a:noFill/>
            <a:ln>
              <a:noFill/>
            </a:ln>
          </p:spPr>
        </p:pic>
      </p:grpSp>
      <p:grpSp>
        <p:nvGrpSpPr>
          <p:cNvPr id="109" name="Google Shape;109;p2"/>
          <p:cNvGrpSpPr/>
          <p:nvPr/>
        </p:nvGrpSpPr>
        <p:grpSpPr>
          <a:xfrm>
            <a:off x="5560578" y="2442829"/>
            <a:ext cx="930221" cy="3243948"/>
            <a:chOff x="8276500" y="3704704"/>
            <a:chExt cx="1522806" cy="5310462"/>
          </a:xfrm>
        </p:grpSpPr>
        <p:pic>
          <p:nvPicPr>
            <p:cNvPr id="110" name="Google Shape;110;p2"/>
            <p:cNvPicPr preferRelativeResize="0"/>
            <p:nvPr/>
          </p:nvPicPr>
          <p:blipFill rotWithShape="1">
            <a:blip r:embed="rId4">
              <a:alphaModFix/>
            </a:blip>
            <a:srcRect/>
            <a:stretch/>
          </p:blipFill>
          <p:spPr>
            <a:xfrm>
              <a:off x="8276500" y="3704704"/>
              <a:ext cx="1522806" cy="3113997"/>
            </a:xfrm>
            <a:prstGeom prst="rect">
              <a:avLst/>
            </a:prstGeom>
            <a:noFill/>
            <a:ln>
              <a:noFill/>
            </a:ln>
          </p:spPr>
        </p:pic>
        <p:sp>
          <p:nvSpPr>
            <p:cNvPr id="111" name="Google Shape;111;p2"/>
            <p:cNvSpPr/>
            <p:nvPr/>
          </p:nvSpPr>
          <p:spPr>
            <a:xfrm>
              <a:off x="8301899" y="6818701"/>
              <a:ext cx="0" cy="2196465"/>
            </a:xfrm>
            <a:custGeom>
              <a:avLst/>
              <a:gdLst/>
              <a:ahLst/>
              <a:cxnLst/>
              <a:rect l="l" t="t" r="r" b="b"/>
              <a:pathLst>
                <a:path w="120000" h="2196465" extrusionOk="0">
                  <a:moveTo>
                    <a:pt x="0" y="0"/>
                  </a:moveTo>
                  <a:lnTo>
                    <a:pt x="0" y="2195995"/>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112" name="Google Shape;112;p2"/>
          <p:cNvSpPr txBox="1"/>
          <p:nvPr/>
        </p:nvSpPr>
        <p:spPr>
          <a:xfrm>
            <a:off x="5676500" y="4577200"/>
            <a:ext cx="1049100" cy="500400"/>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Stéphane TRAPIER</a:t>
            </a:r>
            <a:endParaRPr sz="1600" b="0" i="0" u="none" strike="noStrike" cap="none">
              <a:solidFill>
                <a:schemeClr val="dk1"/>
              </a:solidFill>
              <a:latin typeface="Avenir"/>
              <a:ea typeface="Avenir"/>
              <a:cs typeface="Avenir"/>
              <a:sym typeface="Avenir"/>
            </a:endParaRPr>
          </a:p>
        </p:txBody>
      </p:sp>
      <p:grpSp>
        <p:nvGrpSpPr>
          <p:cNvPr id="113" name="Google Shape;113;p2"/>
          <p:cNvGrpSpPr/>
          <p:nvPr/>
        </p:nvGrpSpPr>
        <p:grpSpPr>
          <a:xfrm>
            <a:off x="7144327" y="2867819"/>
            <a:ext cx="930221" cy="3243949"/>
            <a:chOff x="9986568" y="4604702"/>
            <a:chExt cx="1522806" cy="5310464"/>
          </a:xfrm>
        </p:grpSpPr>
        <p:pic>
          <p:nvPicPr>
            <p:cNvPr id="114" name="Google Shape;114;p2"/>
            <p:cNvPicPr preferRelativeResize="0"/>
            <p:nvPr/>
          </p:nvPicPr>
          <p:blipFill rotWithShape="1">
            <a:blip r:embed="rId5">
              <a:alphaModFix/>
            </a:blip>
            <a:srcRect/>
            <a:stretch/>
          </p:blipFill>
          <p:spPr>
            <a:xfrm>
              <a:off x="9986568" y="4604702"/>
              <a:ext cx="1522806" cy="3114000"/>
            </a:xfrm>
            <a:prstGeom prst="rect">
              <a:avLst/>
            </a:prstGeom>
            <a:noFill/>
            <a:ln>
              <a:noFill/>
            </a:ln>
          </p:spPr>
        </p:pic>
        <p:sp>
          <p:nvSpPr>
            <p:cNvPr id="115" name="Google Shape;115;p2"/>
            <p:cNvSpPr/>
            <p:nvPr/>
          </p:nvSpPr>
          <p:spPr>
            <a:xfrm>
              <a:off x="10011966" y="7718701"/>
              <a:ext cx="0" cy="2196465"/>
            </a:xfrm>
            <a:custGeom>
              <a:avLst/>
              <a:gdLst/>
              <a:ahLst/>
              <a:cxnLst/>
              <a:rect l="l" t="t" r="r" b="b"/>
              <a:pathLst>
                <a:path w="120000" h="2196465" extrusionOk="0">
                  <a:moveTo>
                    <a:pt x="0" y="0"/>
                  </a:moveTo>
                  <a:lnTo>
                    <a:pt x="0" y="2195995"/>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116" name="Google Shape;116;p2"/>
          <p:cNvSpPr txBox="1"/>
          <p:nvPr/>
        </p:nvSpPr>
        <p:spPr>
          <a:xfrm>
            <a:off x="7233025" y="5051025"/>
            <a:ext cx="1253100" cy="500400"/>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Denis COURTIADE</a:t>
            </a:r>
            <a:endParaRPr sz="1600" b="0" i="0" u="none" strike="noStrike" cap="none">
              <a:solidFill>
                <a:schemeClr val="dk1"/>
              </a:solidFill>
              <a:latin typeface="Avenir"/>
              <a:ea typeface="Avenir"/>
              <a:cs typeface="Avenir"/>
              <a:sym typeface="Avenir"/>
            </a:endParaRPr>
          </a:p>
        </p:txBody>
      </p:sp>
      <p:grpSp>
        <p:nvGrpSpPr>
          <p:cNvPr id="117" name="Google Shape;117;p2"/>
          <p:cNvGrpSpPr/>
          <p:nvPr/>
        </p:nvGrpSpPr>
        <p:grpSpPr>
          <a:xfrm>
            <a:off x="8595480" y="2193487"/>
            <a:ext cx="930221" cy="3243948"/>
            <a:chOff x="11696624" y="3704704"/>
            <a:chExt cx="1522806" cy="5310462"/>
          </a:xfrm>
        </p:grpSpPr>
        <p:pic>
          <p:nvPicPr>
            <p:cNvPr id="118" name="Google Shape;118;p2"/>
            <p:cNvPicPr preferRelativeResize="0"/>
            <p:nvPr/>
          </p:nvPicPr>
          <p:blipFill rotWithShape="1">
            <a:blip r:embed="rId6">
              <a:alphaModFix/>
            </a:blip>
            <a:srcRect/>
            <a:stretch/>
          </p:blipFill>
          <p:spPr>
            <a:xfrm>
              <a:off x="11696624" y="3704704"/>
              <a:ext cx="1522806" cy="3113997"/>
            </a:xfrm>
            <a:prstGeom prst="rect">
              <a:avLst/>
            </a:prstGeom>
            <a:noFill/>
            <a:ln>
              <a:noFill/>
            </a:ln>
          </p:spPr>
        </p:pic>
        <p:sp>
          <p:nvSpPr>
            <p:cNvPr id="119" name="Google Shape;119;p2"/>
            <p:cNvSpPr/>
            <p:nvPr/>
          </p:nvSpPr>
          <p:spPr>
            <a:xfrm>
              <a:off x="11722034" y="6818701"/>
              <a:ext cx="0" cy="2196465"/>
            </a:xfrm>
            <a:custGeom>
              <a:avLst/>
              <a:gdLst/>
              <a:ahLst/>
              <a:cxnLst/>
              <a:rect l="l" t="t" r="r" b="b"/>
              <a:pathLst>
                <a:path w="120000" h="2196465" extrusionOk="0">
                  <a:moveTo>
                    <a:pt x="0" y="0"/>
                  </a:moveTo>
                  <a:lnTo>
                    <a:pt x="0" y="2195995"/>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120" name="Google Shape;120;p2"/>
          <p:cNvSpPr txBox="1"/>
          <p:nvPr/>
        </p:nvSpPr>
        <p:spPr>
          <a:xfrm>
            <a:off x="8688026" y="4474525"/>
            <a:ext cx="1115700" cy="500400"/>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Caroline RAVENET</a:t>
            </a:r>
            <a:endParaRPr sz="1600" b="0" i="0" u="none" strike="noStrike" cap="none">
              <a:solidFill>
                <a:schemeClr val="dk1"/>
              </a:solidFill>
              <a:latin typeface="Avenir"/>
              <a:ea typeface="Avenir"/>
              <a:cs typeface="Avenir"/>
              <a:sym typeface="Avenir"/>
            </a:endParaRPr>
          </a:p>
        </p:txBody>
      </p:sp>
      <p:sp>
        <p:nvSpPr>
          <p:cNvPr id="121" name="Google Shape;121;p2"/>
          <p:cNvSpPr/>
          <p:nvPr/>
        </p:nvSpPr>
        <p:spPr>
          <a:xfrm>
            <a:off x="9975466" y="4507656"/>
            <a:ext cx="0" cy="1341732"/>
          </a:xfrm>
          <a:custGeom>
            <a:avLst/>
            <a:gdLst/>
            <a:ahLst/>
            <a:cxnLst/>
            <a:rect l="l" t="t" r="r" b="b"/>
            <a:pathLst>
              <a:path w="120000" h="2196465" extrusionOk="0">
                <a:moveTo>
                  <a:pt x="0" y="0"/>
                </a:moveTo>
                <a:lnTo>
                  <a:pt x="0" y="2195995"/>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22" name="Google Shape;122;p2"/>
          <p:cNvSpPr txBox="1"/>
          <p:nvPr/>
        </p:nvSpPr>
        <p:spPr>
          <a:xfrm>
            <a:off x="10147136" y="4869965"/>
            <a:ext cx="1049094"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Claire SONNET</a:t>
            </a:r>
            <a:endParaRPr sz="1600" b="0" i="0" u="none" strike="noStrike" cap="none">
              <a:solidFill>
                <a:schemeClr val="dk1"/>
              </a:solidFill>
              <a:latin typeface="Avenir"/>
              <a:ea typeface="Avenir"/>
              <a:cs typeface="Avenir"/>
              <a:sym typeface="Avenir"/>
            </a:endParaRPr>
          </a:p>
        </p:txBody>
      </p:sp>
      <p:sp>
        <p:nvSpPr>
          <p:cNvPr id="123" name="Google Shape;123;p2"/>
          <p:cNvSpPr txBox="1">
            <a:spLocks noGrp="1"/>
          </p:cNvSpPr>
          <p:nvPr>
            <p:ph type="title"/>
          </p:nvPr>
        </p:nvSpPr>
        <p:spPr>
          <a:xfrm>
            <a:off x="147757" y="2865992"/>
            <a:ext cx="3877796" cy="746498"/>
          </a:xfrm>
          <a:prstGeom prst="rect">
            <a:avLst/>
          </a:prstGeom>
          <a:noFill/>
          <a:ln>
            <a:noFill/>
          </a:ln>
        </p:spPr>
        <p:txBody>
          <a:bodyPr spcFirstLastPara="1" wrap="square" lIns="0" tIns="7750" rIns="0" bIns="0" anchor="ctr" anchorCtr="0">
            <a:spAutoFit/>
          </a:bodyPr>
          <a:lstStyle/>
          <a:p>
            <a:pPr marL="319259" lvl="0" indent="0" algn="l" rtl="0">
              <a:lnSpc>
                <a:spcPct val="100000"/>
              </a:lnSpc>
              <a:spcBef>
                <a:spcPts val="0"/>
              </a:spcBef>
              <a:spcAft>
                <a:spcPts val="0"/>
              </a:spcAft>
              <a:buClr>
                <a:srgbClr val="FFFFFF"/>
              </a:buClr>
              <a:buSzPts val="2400"/>
              <a:buFont typeface="Poiret One"/>
              <a:buNone/>
            </a:pPr>
            <a:r>
              <a:rPr lang="fr-FR" sz="2400" b="1">
                <a:solidFill>
                  <a:srgbClr val="FFFFFF"/>
                </a:solidFill>
                <a:latin typeface="Poiret One"/>
                <a:ea typeface="Poiret One"/>
                <a:cs typeface="Poiret One"/>
                <a:sym typeface="Poiret One"/>
              </a:rPr>
              <a:t>LE MOT</a:t>
            </a:r>
            <a:endParaRPr sz="2400" b="1">
              <a:latin typeface="Poiret One"/>
              <a:ea typeface="Poiret One"/>
              <a:cs typeface="Poiret One"/>
              <a:sym typeface="Poiret One"/>
            </a:endParaRPr>
          </a:p>
          <a:p>
            <a:pPr marL="319259" lvl="0" indent="0" algn="l" rtl="0">
              <a:lnSpc>
                <a:spcPct val="100000"/>
              </a:lnSpc>
              <a:spcBef>
                <a:spcPts val="0"/>
              </a:spcBef>
              <a:spcAft>
                <a:spcPts val="0"/>
              </a:spcAft>
              <a:buClr>
                <a:srgbClr val="FFFFFF"/>
              </a:buClr>
              <a:buSzPts val="2400"/>
              <a:buFont typeface="Poiret One"/>
              <a:buNone/>
            </a:pPr>
            <a:r>
              <a:rPr lang="fr-FR" sz="2400" b="1">
                <a:solidFill>
                  <a:srgbClr val="FFFFFF"/>
                </a:solidFill>
                <a:latin typeface="Poiret One"/>
                <a:ea typeface="Poiret One"/>
                <a:cs typeface="Poiret One"/>
                <a:sym typeface="Poiret One"/>
              </a:rPr>
              <a:t>DU PRÉSIDENT</a:t>
            </a:r>
            <a:endParaRPr sz="2400" b="1">
              <a:latin typeface="Poiret One"/>
              <a:ea typeface="Poiret One"/>
              <a:cs typeface="Poiret One"/>
              <a:sym typeface="Poiret One"/>
            </a:endParaRPr>
          </a:p>
        </p:txBody>
      </p:sp>
      <p:sp>
        <p:nvSpPr>
          <p:cNvPr id="124" name="Google Shape;124;p2"/>
          <p:cNvSpPr/>
          <p:nvPr/>
        </p:nvSpPr>
        <p:spPr>
          <a:xfrm>
            <a:off x="1476160" y="1"/>
            <a:ext cx="0" cy="116369"/>
          </a:xfrm>
          <a:custGeom>
            <a:avLst/>
            <a:gdLst/>
            <a:ahLst/>
            <a:cxnLst/>
            <a:rect l="l" t="t" r="r" b="b"/>
            <a:pathLst>
              <a:path w="120000" h="190500" extrusionOk="0">
                <a:moveTo>
                  <a:pt x="0" y="19050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25" name="Google Shape;125;p2"/>
          <p:cNvSpPr txBox="1"/>
          <p:nvPr/>
        </p:nvSpPr>
        <p:spPr>
          <a:xfrm>
            <a:off x="5168466" y="6497356"/>
            <a:ext cx="562449" cy="83111"/>
          </a:xfrm>
          <a:prstGeom prst="rect">
            <a:avLst/>
          </a:prstGeom>
          <a:noFill/>
          <a:ln>
            <a:noFill/>
          </a:ln>
        </p:spPr>
        <p:txBody>
          <a:bodyPr spcFirstLastPara="1" wrap="square" lIns="0" tIns="7750" rIns="0" bIns="0" anchor="t" anchorCtr="0">
            <a:spAutoFit/>
          </a:bodyPr>
          <a:lstStyle/>
          <a:p>
            <a:pPr marL="7758" marR="0" lvl="0" indent="0" algn="l" rtl="0">
              <a:lnSpc>
                <a:spcPct val="100000"/>
              </a:lnSpc>
              <a:spcBef>
                <a:spcPts val="0"/>
              </a:spcBef>
              <a:spcAft>
                <a:spcPts val="0"/>
              </a:spcAft>
              <a:buClr>
                <a:srgbClr val="000000"/>
              </a:buClr>
              <a:buSzPts val="489"/>
              <a:buFont typeface="Arial"/>
              <a:buNone/>
            </a:pPr>
            <a:r>
              <a:rPr lang="fr-FR" sz="489" b="0" i="1" u="none" strike="noStrike" cap="none">
                <a:solidFill>
                  <a:schemeClr val="dk1"/>
                </a:solidFill>
                <a:latin typeface="Arial"/>
                <a:ea typeface="Arial"/>
                <a:cs typeface="Arial"/>
                <a:sym typeface="Arial"/>
              </a:rPr>
              <a:t>Photos : ©HRVProd</a:t>
            </a:r>
            <a:endParaRPr sz="489" b="0" i="0" u="none" strike="noStrike" cap="none">
              <a:solidFill>
                <a:schemeClr val="dk1"/>
              </a:solidFill>
              <a:latin typeface="Arial"/>
              <a:ea typeface="Arial"/>
              <a:cs typeface="Arial"/>
              <a:sym typeface="Arial"/>
            </a:endParaRPr>
          </a:p>
        </p:txBody>
      </p:sp>
      <p:pic>
        <p:nvPicPr>
          <p:cNvPr id="126" name="Google Shape;126;p2"/>
          <p:cNvPicPr preferRelativeResize="0"/>
          <p:nvPr/>
        </p:nvPicPr>
        <p:blipFill rotWithShape="1">
          <a:blip r:embed="rId7">
            <a:alphaModFix/>
          </a:blip>
          <a:srcRect l="41178" r="8049"/>
          <a:stretch/>
        </p:blipFill>
        <p:spPr>
          <a:xfrm flipH="1">
            <a:off x="9961146" y="2936568"/>
            <a:ext cx="1253097" cy="1483455"/>
          </a:xfrm>
          <a:prstGeom prst="rect">
            <a:avLst/>
          </a:prstGeom>
          <a:noFill/>
          <a:ln>
            <a:noFill/>
          </a:ln>
        </p:spPr>
      </p:pic>
      <p:sp>
        <p:nvSpPr>
          <p:cNvPr id="127" name="Google Shape;127;p2"/>
          <p:cNvSpPr txBox="1"/>
          <p:nvPr/>
        </p:nvSpPr>
        <p:spPr>
          <a:xfrm>
            <a:off x="5449691" y="676605"/>
            <a:ext cx="584186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Le comité de pilotage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FBBF2F"/>
                </a:solidFill>
                <a:latin typeface="Poiret One"/>
                <a:ea typeface="Poiret One"/>
                <a:cs typeface="Poiret One"/>
                <a:sym typeface="Poiret One"/>
              </a:rPr>
              <a:t>5 passionnés</a:t>
            </a:r>
            <a:endParaRPr sz="1400" b="0" i="0" u="none" strike="noStrike" cap="none">
              <a:solidFill>
                <a:srgbClr val="000000"/>
              </a:solidFill>
              <a:latin typeface="Arial"/>
              <a:ea typeface="Arial"/>
              <a:cs typeface="Arial"/>
              <a:sym typeface="Arial"/>
            </a:endParaRPr>
          </a:p>
        </p:txBody>
      </p:sp>
      <p:pic>
        <p:nvPicPr>
          <p:cNvPr id="128" name="Google Shape;128;p2"/>
          <p:cNvPicPr preferRelativeResize="0"/>
          <p:nvPr/>
        </p:nvPicPr>
        <p:blipFill rotWithShape="1">
          <a:blip r:embed="rId8">
            <a:alphaModFix/>
          </a:blip>
          <a:srcRect/>
          <a:stretch/>
        </p:blipFill>
        <p:spPr>
          <a:xfrm>
            <a:off x="10471012" y="566312"/>
            <a:ext cx="1288559" cy="457010"/>
          </a:xfrm>
          <a:prstGeom prst="rect">
            <a:avLst/>
          </a:prstGeom>
          <a:noFill/>
          <a:ln>
            <a:noFill/>
          </a:ln>
        </p:spPr>
      </p:pic>
      <p:pic>
        <p:nvPicPr>
          <p:cNvPr id="129" name="Google Shape;129;p2" descr="Play Button Emoji">
            <a:hlinkClick r:id="rId9"/>
          </p:cNvPr>
          <p:cNvPicPr preferRelativeResize="0"/>
          <p:nvPr/>
        </p:nvPicPr>
        <p:blipFill rotWithShape="1">
          <a:blip r:embed="rId10">
            <a:alphaModFix/>
          </a:blip>
          <a:srcRect/>
          <a:stretch/>
        </p:blipFill>
        <p:spPr>
          <a:xfrm>
            <a:off x="1144712" y="4267453"/>
            <a:ext cx="457200" cy="457200"/>
          </a:xfrm>
          <a:prstGeom prst="rect">
            <a:avLst/>
          </a:prstGeom>
          <a:noFill/>
          <a:ln>
            <a:noFill/>
          </a:ln>
        </p:spPr>
      </p:pic>
      <p:pic>
        <p:nvPicPr>
          <p:cNvPr id="130" name="Google Shape;130;p2"/>
          <p:cNvPicPr preferRelativeResize="0"/>
          <p:nvPr/>
        </p:nvPicPr>
        <p:blipFill rotWithShape="1">
          <a:blip r:embed="rId11">
            <a:alphaModFix/>
          </a:blip>
          <a:srcRect/>
          <a:stretch/>
        </p:blipFill>
        <p:spPr>
          <a:xfrm>
            <a:off x="1056588" y="6062921"/>
            <a:ext cx="633449" cy="324090"/>
          </a:xfrm>
          <a:prstGeom prst="rect">
            <a:avLst/>
          </a:prstGeom>
          <a:noFill/>
          <a:ln>
            <a:noFill/>
          </a:ln>
        </p:spPr>
      </p:pic>
      <p:sp>
        <p:nvSpPr>
          <p:cNvPr id="131" name="Google Shape;131;p2"/>
          <p:cNvSpPr txBox="1">
            <a:spLocks noGrp="1"/>
          </p:cNvSpPr>
          <p:nvPr>
            <p:ph type="sldNum" idx="12"/>
          </p:nvPr>
        </p:nvSpPr>
        <p:spPr>
          <a:xfrm>
            <a:off x="9300083" y="638701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p:nvPr/>
        </p:nvSpPr>
        <p:spPr>
          <a:xfrm>
            <a:off x="0" y="0"/>
            <a:ext cx="2313465"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3"/>
          <p:cNvSpPr txBox="1"/>
          <p:nvPr/>
        </p:nvSpPr>
        <p:spPr>
          <a:xfrm>
            <a:off x="2560286" y="452988"/>
            <a:ext cx="96317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212844"/>
                </a:solidFill>
                <a:latin typeface="Poiret One"/>
                <a:ea typeface="Poiret One"/>
                <a:cs typeface="Poiret One"/>
                <a:sym typeface="Poiret One"/>
              </a:rPr>
              <a:t>…bien entourés</a:t>
            </a:r>
            <a:endParaRPr sz="1400" b="0" i="0" u="none" strike="noStrike" cap="none">
              <a:solidFill>
                <a:srgbClr val="000000"/>
              </a:solidFill>
              <a:latin typeface="Arial"/>
              <a:ea typeface="Arial"/>
              <a:cs typeface="Arial"/>
              <a:sym typeface="Arial"/>
            </a:endParaRPr>
          </a:p>
        </p:txBody>
      </p:sp>
      <p:cxnSp>
        <p:nvCxnSpPr>
          <p:cNvPr id="138" name="Google Shape;138;p3"/>
          <p:cNvCxnSpPr/>
          <p:nvPr/>
        </p:nvCxnSpPr>
        <p:spPr>
          <a:xfrm>
            <a:off x="2779915" y="2910252"/>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39" name="Google Shape;139;p3"/>
          <p:cNvSpPr txBox="1"/>
          <p:nvPr/>
        </p:nvSpPr>
        <p:spPr>
          <a:xfrm>
            <a:off x="2888109" y="3008866"/>
            <a:ext cx="128462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Serge SCHAAL</a:t>
            </a:r>
            <a:endParaRPr sz="1400" b="0" i="0" u="none" strike="noStrike" cap="none">
              <a:solidFill>
                <a:srgbClr val="000000"/>
              </a:solidFill>
              <a:latin typeface="Arial"/>
              <a:ea typeface="Arial"/>
              <a:cs typeface="Arial"/>
              <a:sym typeface="Arial"/>
            </a:endParaRPr>
          </a:p>
        </p:txBody>
      </p:sp>
      <p:cxnSp>
        <p:nvCxnSpPr>
          <p:cNvPr id="140" name="Google Shape;140;p3"/>
          <p:cNvCxnSpPr/>
          <p:nvPr/>
        </p:nvCxnSpPr>
        <p:spPr>
          <a:xfrm>
            <a:off x="5236212" y="2916500"/>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41" name="Google Shape;141;p3"/>
          <p:cNvSpPr txBox="1"/>
          <p:nvPr/>
        </p:nvSpPr>
        <p:spPr>
          <a:xfrm>
            <a:off x="5344406" y="3015114"/>
            <a:ext cx="14074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Elsa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JEANVOINE</a:t>
            </a:r>
            <a:endParaRPr sz="1400" b="0" i="0" u="none" strike="noStrike" cap="none">
              <a:solidFill>
                <a:srgbClr val="000000"/>
              </a:solidFill>
              <a:latin typeface="Arial"/>
              <a:ea typeface="Arial"/>
              <a:cs typeface="Arial"/>
              <a:sym typeface="Arial"/>
            </a:endParaRPr>
          </a:p>
        </p:txBody>
      </p:sp>
      <p:cxnSp>
        <p:nvCxnSpPr>
          <p:cNvPr id="142" name="Google Shape;142;p3"/>
          <p:cNvCxnSpPr/>
          <p:nvPr/>
        </p:nvCxnSpPr>
        <p:spPr>
          <a:xfrm>
            <a:off x="7688741" y="2910252"/>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43" name="Google Shape;143;p3"/>
          <p:cNvSpPr txBox="1"/>
          <p:nvPr/>
        </p:nvSpPr>
        <p:spPr>
          <a:xfrm>
            <a:off x="7807952" y="3008866"/>
            <a:ext cx="128462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Olivier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BIKAO</a:t>
            </a:r>
            <a:endParaRPr sz="1400" b="0" i="0" u="none" strike="noStrike" cap="none">
              <a:solidFill>
                <a:srgbClr val="000000"/>
              </a:solidFill>
              <a:latin typeface="Arial"/>
              <a:ea typeface="Arial"/>
              <a:cs typeface="Arial"/>
              <a:sym typeface="Arial"/>
            </a:endParaRPr>
          </a:p>
        </p:txBody>
      </p:sp>
      <p:cxnSp>
        <p:nvCxnSpPr>
          <p:cNvPr id="144" name="Google Shape;144;p3"/>
          <p:cNvCxnSpPr/>
          <p:nvPr/>
        </p:nvCxnSpPr>
        <p:spPr>
          <a:xfrm>
            <a:off x="7674100" y="5649710"/>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45" name="Google Shape;145;p3"/>
          <p:cNvSpPr txBox="1"/>
          <p:nvPr/>
        </p:nvSpPr>
        <p:spPr>
          <a:xfrm>
            <a:off x="7793311" y="5748324"/>
            <a:ext cx="14074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Dominique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ANTONETTI</a:t>
            </a:r>
            <a:endParaRPr sz="1400" b="0" i="0" u="none" strike="noStrike" cap="none">
              <a:solidFill>
                <a:srgbClr val="000000"/>
              </a:solidFill>
              <a:latin typeface="Arial"/>
              <a:ea typeface="Arial"/>
              <a:cs typeface="Arial"/>
              <a:sym typeface="Arial"/>
            </a:endParaRPr>
          </a:p>
        </p:txBody>
      </p:sp>
      <p:cxnSp>
        <p:nvCxnSpPr>
          <p:cNvPr id="146" name="Google Shape;146;p3"/>
          <p:cNvCxnSpPr/>
          <p:nvPr/>
        </p:nvCxnSpPr>
        <p:spPr>
          <a:xfrm>
            <a:off x="5214322" y="5649710"/>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47" name="Google Shape;147;p3"/>
          <p:cNvSpPr txBox="1"/>
          <p:nvPr/>
        </p:nvSpPr>
        <p:spPr>
          <a:xfrm>
            <a:off x="5322516" y="5748324"/>
            <a:ext cx="15608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Philippe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RISPAL</a:t>
            </a:r>
            <a:endParaRPr sz="1400" b="0" i="0" u="none" strike="noStrike" cap="none">
              <a:solidFill>
                <a:srgbClr val="000000"/>
              </a:solidFill>
              <a:latin typeface="Arial"/>
              <a:ea typeface="Arial"/>
              <a:cs typeface="Arial"/>
              <a:sym typeface="Arial"/>
            </a:endParaRPr>
          </a:p>
        </p:txBody>
      </p:sp>
      <p:cxnSp>
        <p:nvCxnSpPr>
          <p:cNvPr id="148" name="Google Shape;148;p3"/>
          <p:cNvCxnSpPr/>
          <p:nvPr/>
        </p:nvCxnSpPr>
        <p:spPr>
          <a:xfrm>
            <a:off x="2765274" y="5741252"/>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49" name="Google Shape;149;p3"/>
          <p:cNvSpPr txBox="1"/>
          <p:nvPr/>
        </p:nvSpPr>
        <p:spPr>
          <a:xfrm>
            <a:off x="2873468" y="5839866"/>
            <a:ext cx="15608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Gaëtan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BOUVIER</a:t>
            </a:r>
            <a:endParaRPr sz="1400" b="0" i="0" u="none" strike="noStrike" cap="none">
              <a:solidFill>
                <a:srgbClr val="000000"/>
              </a:solidFill>
              <a:latin typeface="Arial"/>
              <a:ea typeface="Arial"/>
              <a:cs typeface="Arial"/>
              <a:sym typeface="Arial"/>
            </a:endParaRPr>
          </a:p>
        </p:txBody>
      </p:sp>
      <p:cxnSp>
        <p:nvCxnSpPr>
          <p:cNvPr id="150" name="Google Shape;150;p3"/>
          <p:cNvCxnSpPr/>
          <p:nvPr/>
        </p:nvCxnSpPr>
        <p:spPr>
          <a:xfrm>
            <a:off x="9900947" y="2930046"/>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51" name="Google Shape;151;p3"/>
          <p:cNvSpPr txBox="1"/>
          <p:nvPr/>
        </p:nvSpPr>
        <p:spPr>
          <a:xfrm>
            <a:off x="9928913" y="3008865"/>
            <a:ext cx="15608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Frédéric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DE RAVINEL</a:t>
            </a:r>
            <a:endParaRPr sz="1400" b="0" i="0" u="none" strike="noStrike" cap="none">
              <a:solidFill>
                <a:srgbClr val="000000"/>
              </a:solidFill>
              <a:latin typeface="Arial"/>
              <a:ea typeface="Arial"/>
              <a:cs typeface="Arial"/>
              <a:sym typeface="Arial"/>
            </a:endParaRPr>
          </a:p>
        </p:txBody>
      </p:sp>
      <p:pic>
        <p:nvPicPr>
          <p:cNvPr id="152" name="Google Shape;152;p3"/>
          <p:cNvPicPr preferRelativeResize="0"/>
          <p:nvPr/>
        </p:nvPicPr>
        <p:blipFill rotWithShape="1">
          <a:blip r:embed="rId3">
            <a:alphaModFix/>
          </a:blip>
          <a:srcRect l="5841" r="6068"/>
          <a:stretch/>
        </p:blipFill>
        <p:spPr>
          <a:xfrm>
            <a:off x="2754256" y="1242975"/>
            <a:ext cx="1403833" cy="1662727"/>
          </a:xfrm>
          <a:prstGeom prst="rect">
            <a:avLst/>
          </a:prstGeom>
          <a:noFill/>
          <a:ln>
            <a:noFill/>
          </a:ln>
        </p:spPr>
      </p:pic>
      <p:pic>
        <p:nvPicPr>
          <p:cNvPr id="153" name="Google Shape;153;p3"/>
          <p:cNvPicPr preferRelativeResize="0"/>
          <p:nvPr/>
        </p:nvPicPr>
        <p:blipFill rotWithShape="1">
          <a:blip r:embed="rId4">
            <a:alphaModFix/>
          </a:blip>
          <a:srcRect l="3599" r="3114"/>
          <a:stretch/>
        </p:blipFill>
        <p:spPr>
          <a:xfrm>
            <a:off x="5214179" y="1236302"/>
            <a:ext cx="1392958" cy="1680198"/>
          </a:xfrm>
          <a:prstGeom prst="rect">
            <a:avLst/>
          </a:prstGeom>
          <a:noFill/>
          <a:ln>
            <a:noFill/>
          </a:ln>
        </p:spPr>
      </p:pic>
      <p:pic>
        <p:nvPicPr>
          <p:cNvPr id="154" name="Google Shape;154;p3"/>
          <p:cNvPicPr preferRelativeResize="0"/>
          <p:nvPr/>
        </p:nvPicPr>
        <p:blipFill rotWithShape="1">
          <a:blip r:embed="rId5">
            <a:alphaModFix/>
          </a:blip>
          <a:srcRect l="10651" r="458"/>
          <a:stretch/>
        </p:blipFill>
        <p:spPr>
          <a:xfrm>
            <a:off x="7666850" y="1228868"/>
            <a:ext cx="1403833" cy="1690940"/>
          </a:xfrm>
          <a:prstGeom prst="rect">
            <a:avLst/>
          </a:prstGeom>
          <a:noFill/>
          <a:ln>
            <a:noFill/>
          </a:ln>
        </p:spPr>
      </p:pic>
      <p:pic>
        <p:nvPicPr>
          <p:cNvPr id="155" name="Google Shape;155;p3" descr="Une image contenant personne, Visage humain, vêtements habillés, homme&#10;&#10;Le contenu généré par l’IA peut être incorrect."/>
          <p:cNvPicPr preferRelativeResize="0"/>
          <p:nvPr/>
        </p:nvPicPr>
        <p:blipFill rotWithShape="1">
          <a:blip r:embed="rId6">
            <a:alphaModFix/>
          </a:blip>
          <a:srcRect l="50263" t="26275" r="32392" b="42575"/>
          <a:stretch/>
        </p:blipFill>
        <p:spPr>
          <a:xfrm>
            <a:off x="9864393" y="1236302"/>
            <a:ext cx="1414708" cy="1693744"/>
          </a:xfrm>
          <a:prstGeom prst="rect">
            <a:avLst/>
          </a:prstGeom>
          <a:noFill/>
          <a:ln>
            <a:noFill/>
          </a:ln>
        </p:spPr>
      </p:pic>
      <p:pic>
        <p:nvPicPr>
          <p:cNvPr id="156" name="Google Shape;156;p3" descr="Une image contenant personne, habits, Visage humain, mur&#10;&#10;Le contenu généré par l’IA peut être incorrect."/>
          <p:cNvPicPr preferRelativeResize="0"/>
          <p:nvPr/>
        </p:nvPicPr>
        <p:blipFill rotWithShape="1">
          <a:blip r:embed="rId7">
            <a:alphaModFix/>
          </a:blip>
          <a:srcRect l="1919" t="12299" r="6387" b="15611"/>
          <a:stretch/>
        </p:blipFill>
        <p:spPr>
          <a:xfrm>
            <a:off x="7652353" y="3977885"/>
            <a:ext cx="1418330" cy="1671823"/>
          </a:xfrm>
          <a:prstGeom prst="rect">
            <a:avLst/>
          </a:prstGeom>
          <a:noFill/>
          <a:ln>
            <a:noFill/>
          </a:ln>
        </p:spPr>
      </p:pic>
      <p:pic>
        <p:nvPicPr>
          <p:cNvPr id="157" name="Google Shape;157;p3"/>
          <p:cNvPicPr preferRelativeResize="0"/>
          <p:nvPr/>
        </p:nvPicPr>
        <p:blipFill rotWithShape="1">
          <a:blip r:embed="rId8">
            <a:alphaModFix/>
          </a:blip>
          <a:srcRect l="2544" t="9814" r="4230" b="12939"/>
          <a:stretch/>
        </p:blipFill>
        <p:spPr>
          <a:xfrm>
            <a:off x="5192430" y="3996002"/>
            <a:ext cx="1403834" cy="1671823"/>
          </a:xfrm>
          <a:prstGeom prst="rect">
            <a:avLst/>
          </a:prstGeom>
          <a:noFill/>
          <a:ln>
            <a:noFill/>
          </a:ln>
        </p:spPr>
      </p:pic>
      <p:pic>
        <p:nvPicPr>
          <p:cNvPr id="158" name="Google Shape;158;p3"/>
          <p:cNvPicPr preferRelativeResize="0"/>
          <p:nvPr/>
        </p:nvPicPr>
        <p:blipFill rotWithShape="1">
          <a:blip r:embed="rId9">
            <a:alphaModFix/>
          </a:blip>
          <a:srcRect l="2248" t="5903" r="29" b="4106"/>
          <a:stretch/>
        </p:blipFill>
        <p:spPr>
          <a:xfrm>
            <a:off x="2754256" y="4087545"/>
            <a:ext cx="1418336" cy="1671823"/>
          </a:xfrm>
          <a:prstGeom prst="rect">
            <a:avLst/>
          </a:prstGeom>
          <a:noFill/>
          <a:ln>
            <a:noFill/>
          </a:ln>
        </p:spPr>
      </p:pic>
      <p:pic>
        <p:nvPicPr>
          <p:cNvPr id="159" name="Google Shape;159;p3"/>
          <p:cNvPicPr preferRelativeResize="0"/>
          <p:nvPr/>
        </p:nvPicPr>
        <p:blipFill rotWithShape="1">
          <a:blip r:embed="rId10">
            <a:alphaModFix/>
          </a:blip>
          <a:srcRect/>
          <a:stretch/>
        </p:blipFill>
        <p:spPr>
          <a:xfrm>
            <a:off x="541419" y="495288"/>
            <a:ext cx="1288559" cy="457010"/>
          </a:xfrm>
          <a:prstGeom prst="rect">
            <a:avLst/>
          </a:prstGeom>
          <a:noFill/>
          <a:ln>
            <a:noFill/>
          </a:ln>
        </p:spPr>
      </p:pic>
      <p:sp>
        <p:nvSpPr>
          <p:cNvPr id="160" name="Google Shape;160;p3"/>
          <p:cNvSpPr txBox="1"/>
          <p:nvPr/>
        </p:nvSpPr>
        <p:spPr>
          <a:xfrm>
            <a:off x="9984945" y="5778310"/>
            <a:ext cx="150478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212844"/>
                </a:solidFill>
                <a:latin typeface="Avenir"/>
                <a:ea typeface="Avenir"/>
                <a:cs typeface="Avenir"/>
                <a:sym typeface="Avenir"/>
              </a:rPr>
              <a:t>Josselin</a:t>
            </a:r>
            <a:endParaRPr sz="18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212844"/>
                </a:solidFill>
                <a:latin typeface="Avenir"/>
                <a:ea typeface="Avenir"/>
                <a:cs typeface="Avenir"/>
                <a:sym typeface="Avenir"/>
              </a:rPr>
              <a:t>RICHARD</a:t>
            </a:r>
            <a:endParaRPr sz="1800" b="1" i="0" u="none" strike="noStrike" cap="none">
              <a:solidFill>
                <a:srgbClr val="212844"/>
              </a:solidFill>
              <a:latin typeface="Avenir"/>
              <a:ea typeface="Avenir"/>
              <a:cs typeface="Avenir"/>
              <a:sym typeface="Avenir"/>
            </a:endParaRPr>
          </a:p>
        </p:txBody>
      </p:sp>
      <p:cxnSp>
        <p:nvCxnSpPr>
          <p:cNvPr id="161" name="Google Shape;161;p3"/>
          <p:cNvCxnSpPr/>
          <p:nvPr/>
        </p:nvCxnSpPr>
        <p:spPr>
          <a:xfrm>
            <a:off x="9928913" y="5649710"/>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162" name="Google Shape;162;p3"/>
          <p:cNvSpPr txBox="1"/>
          <p:nvPr/>
        </p:nvSpPr>
        <p:spPr>
          <a:xfrm>
            <a:off x="2928375" y="6647226"/>
            <a:ext cx="643178" cy="83111"/>
          </a:xfrm>
          <a:prstGeom prst="rect">
            <a:avLst/>
          </a:prstGeom>
          <a:noFill/>
          <a:ln>
            <a:noFill/>
          </a:ln>
        </p:spPr>
        <p:txBody>
          <a:bodyPr spcFirstLastPara="1" wrap="square" lIns="0" tIns="7750" rIns="0" bIns="0" anchor="t" anchorCtr="0">
            <a:spAutoFit/>
          </a:bodyPr>
          <a:lstStyle/>
          <a:p>
            <a:pPr marL="7758" marR="0" lvl="0" indent="0" algn="l" rtl="0">
              <a:lnSpc>
                <a:spcPct val="100000"/>
              </a:lnSpc>
              <a:spcBef>
                <a:spcPts val="0"/>
              </a:spcBef>
              <a:spcAft>
                <a:spcPts val="0"/>
              </a:spcAft>
              <a:buClr>
                <a:srgbClr val="000000"/>
              </a:buClr>
              <a:buSzPts val="489"/>
              <a:buFont typeface="Arial"/>
              <a:buNone/>
            </a:pPr>
            <a:r>
              <a:rPr lang="fr-FR" sz="489" b="0" i="1" u="none" strike="noStrike" cap="none">
                <a:solidFill>
                  <a:schemeClr val="dk1"/>
                </a:solidFill>
                <a:latin typeface="Arial"/>
                <a:ea typeface="Arial"/>
                <a:cs typeface="Arial"/>
                <a:sym typeface="Arial"/>
              </a:rPr>
              <a:t>Photos : ©HRVProd</a:t>
            </a:r>
            <a:endParaRPr sz="489" b="0" i="0" u="none" strike="noStrike" cap="none">
              <a:solidFill>
                <a:schemeClr val="dk1"/>
              </a:solidFill>
              <a:latin typeface="Arial"/>
              <a:ea typeface="Arial"/>
              <a:cs typeface="Arial"/>
              <a:sym typeface="Arial"/>
            </a:endParaRPr>
          </a:p>
        </p:txBody>
      </p:sp>
      <p:pic>
        <p:nvPicPr>
          <p:cNvPr id="163" name="Google Shape;163;p3"/>
          <p:cNvPicPr preferRelativeResize="0"/>
          <p:nvPr/>
        </p:nvPicPr>
        <p:blipFill rotWithShape="1">
          <a:blip r:embed="rId11">
            <a:alphaModFix/>
          </a:blip>
          <a:srcRect/>
          <a:stretch/>
        </p:blipFill>
        <p:spPr>
          <a:xfrm>
            <a:off x="9900947" y="3977884"/>
            <a:ext cx="1588779" cy="1621879"/>
          </a:xfrm>
          <a:prstGeom prst="rect">
            <a:avLst/>
          </a:prstGeom>
          <a:noFill/>
          <a:ln>
            <a:noFill/>
          </a:ln>
        </p:spPr>
      </p:pic>
      <p:sp>
        <p:nvSpPr>
          <p:cNvPr id="164" name="Google Shape;16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
          <p:cNvSpPr/>
          <p:nvPr/>
        </p:nvSpPr>
        <p:spPr>
          <a:xfrm>
            <a:off x="-56323" y="0"/>
            <a:ext cx="4741076" cy="6906324"/>
          </a:xfrm>
          <a:custGeom>
            <a:avLst/>
            <a:gdLst/>
            <a:ahLst/>
            <a:cxnLst/>
            <a:rect l="l" t="t" r="r" b="b"/>
            <a:pathLst>
              <a:path w="7740015" h="11052175" extrusionOk="0">
                <a:moveTo>
                  <a:pt x="7740002" y="0"/>
                </a:moveTo>
                <a:lnTo>
                  <a:pt x="0" y="0"/>
                </a:lnTo>
                <a:lnTo>
                  <a:pt x="0" y="11051997"/>
                </a:lnTo>
                <a:lnTo>
                  <a:pt x="7740002" y="11051997"/>
                </a:lnTo>
                <a:lnTo>
                  <a:pt x="7740002" y="0"/>
                </a:lnTo>
                <a:close/>
              </a:path>
            </a:pathLst>
          </a:custGeom>
          <a:solidFill>
            <a:srgbClr val="212844"/>
          </a:solidFill>
          <a:ln>
            <a:noFill/>
          </a:ln>
        </p:spPr>
        <p:txBody>
          <a:bodyPr spcFirstLastPara="1" wrap="square" lIns="0" tIns="0" rIns="0" bIns="0" anchor="t" anchorCtr="0">
            <a:noAutofit/>
          </a:bodyPr>
          <a:lstStyle/>
          <a:p>
            <a:pPr marL="453868" marR="0" lvl="0" indent="-453868" algn="l" rtl="0">
              <a:lnSpc>
                <a:spcPct val="100000"/>
              </a:lnSpc>
              <a:spcBef>
                <a:spcPts val="0"/>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12 demi-finalistes</a:t>
            </a:r>
            <a:endParaRPr sz="1400" b="0" i="0" u="none" strike="noStrike" cap="none">
              <a:solidFill>
                <a:srgbClr val="000000"/>
              </a:solidFill>
              <a:latin typeface="Arial"/>
              <a:ea typeface="Arial"/>
              <a:cs typeface="Arial"/>
              <a:sym typeface="Arial"/>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5 éditions</a:t>
            </a:r>
            <a:endParaRPr sz="1400" b="0" i="0" u="none" strike="noStrike" cap="none">
              <a:solidFill>
                <a:srgbClr val="000000"/>
              </a:solidFill>
              <a:latin typeface="Arial"/>
              <a:ea typeface="Arial"/>
              <a:cs typeface="Arial"/>
              <a:sym typeface="Arial"/>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460 candidats</a:t>
            </a:r>
            <a:endParaRPr sz="1400" b="0" i="0" u="none" strike="noStrike" cap="none">
              <a:solidFill>
                <a:srgbClr val="000000"/>
              </a:solidFill>
              <a:latin typeface="Arial"/>
              <a:ea typeface="Arial"/>
              <a:cs typeface="Arial"/>
              <a:sym typeface="Arial"/>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6 finalistes professionnels, 4 finalistes Espoir &amp; Transmissio</a:t>
            </a:r>
            <a:endParaRPr sz="1100" b="0" i="0" u="none" strike="noStrike" cap="none">
              <a:solidFill>
                <a:srgbClr val="002060"/>
              </a:solidFill>
              <a:latin typeface="Poiret One"/>
              <a:ea typeface="Poiret One"/>
              <a:cs typeface="Poiret One"/>
              <a:sym typeface="Poiret One"/>
            </a:endParaRPr>
          </a:p>
          <a:p>
            <a:pPr marL="0" marR="0" lvl="0" indent="0" algn="l" rtl="0">
              <a:lnSpc>
                <a:spcPct val="100000"/>
              </a:lnSpc>
              <a:spcBef>
                <a:spcPts val="733"/>
              </a:spcBef>
              <a:spcAft>
                <a:spcPts val="0"/>
              </a:spcAft>
              <a:buClr>
                <a:srgbClr val="000000"/>
              </a:buClr>
              <a:buSzPts val="1600"/>
              <a:buFont typeface="Arial"/>
              <a:buNone/>
            </a:pPr>
            <a:r>
              <a:rPr lang="fr-FR" sz="1600" b="0" i="0" u="none" strike="noStrike" cap="none">
                <a:solidFill>
                  <a:srgbClr val="FFFFFF"/>
                </a:solidFill>
                <a:latin typeface="Stardos Stencil"/>
                <a:ea typeface="Stardos Stencil"/>
                <a:cs typeface="Stardos Stencil"/>
                <a:sym typeface="Stardos Stencil"/>
              </a:rPr>
              <a:t>      en quelques chiffres</a:t>
            </a:r>
            <a:endParaRPr sz="2400" b="0" i="0" u="none" strike="noStrike" cap="none">
              <a:solidFill>
                <a:schemeClr val="dk1"/>
              </a:solidFill>
              <a:latin typeface="Poiret One"/>
              <a:ea typeface="Poiret One"/>
              <a:cs typeface="Poiret One"/>
              <a:sym typeface="Poiret One"/>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mission</a:t>
            </a:r>
            <a:endParaRPr sz="1400" b="0" i="0" u="none" strike="noStrike" cap="none">
              <a:solidFill>
                <a:srgbClr val="000000"/>
              </a:solidFill>
              <a:latin typeface="Arial"/>
              <a:ea typeface="Arial"/>
              <a:cs typeface="Arial"/>
              <a:sym typeface="Arial"/>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Plus de 30 jurys professionnels</a:t>
            </a:r>
            <a:endParaRPr sz="1400" b="0" i="0" u="none" strike="noStrike" cap="none">
              <a:solidFill>
                <a:srgbClr val="000000"/>
              </a:solidFill>
              <a:latin typeface="Arial"/>
              <a:ea typeface="Arial"/>
              <a:cs typeface="Arial"/>
              <a:sym typeface="Arial"/>
            </a:endParaRPr>
          </a:p>
          <a:p>
            <a:pPr marL="349129" marR="0" lvl="0" indent="-349129" algn="l" rtl="0">
              <a:lnSpc>
                <a:spcPct val="100000"/>
              </a:lnSpc>
              <a:spcBef>
                <a:spcPts val="733"/>
              </a:spcBef>
              <a:spcAft>
                <a:spcPts val="0"/>
              </a:spcAft>
              <a:buClr>
                <a:srgbClr val="002060"/>
              </a:buClr>
              <a:buSzPts val="1100"/>
              <a:buFont typeface="Arimo"/>
              <a:buChar char=""/>
            </a:pPr>
            <a:r>
              <a:rPr lang="fr-FR" sz="1100" b="0" i="0" u="none" strike="noStrike" cap="none">
                <a:solidFill>
                  <a:srgbClr val="002060"/>
                </a:solidFill>
                <a:latin typeface="Poiret One"/>
                <a:ea typeface="Poiret One"/>
                <a:cs typeface="Poiret One"/>
                <a:sym typeface="Poiret One"/>
              </a:rPr>
              <a:t>+ 35 000 vues</a:t>
            </a:r>
            <a:endParaRPr sz="1400" b="0" i="0" u="none" strike="noStrike" cap="none">
              <a:solidFill>
                <a:srgbClr val="000000"/>
              </a:solidFill>
              <a:latin typeface="Arial"/>
              <a:ea typeface="Arial"/>
              <a:cs typeface="Arial"/>
              <a:sym typeface="Arial"/>
            </a:endParaRPr>
          </a:p>
        </p:txBody>
      </p:sp>
      <p:sp>
        <p:nvSpPr>
          <p:cNvPr id="187" name="Google Shape;187;p5"/>
          <p:cNvSpPr txBox="1">
            <a:spLocks noGrp="1"/>
          </p:cNvSpPr>
          <p:nvPr>
            <p:ph type="title"/>
          </p:nvPr>
        </p:nvSpPr>
        <p:spPr>
          <a:xfrm>
            <a:off x="302891" y="513306"/>
            <a:ext cx="4070325" cy="377166"/>
          </a:xfrm>
          <a:prstGeom prst="rect">
            <a:avLst/>
          </a:prstGeom>
          <a:noFill/>
          <a:ln>
            <a:noFill/>
          </a:ln>
        </p:spPr>
        <p:txBody>
          <a:bodyPr spcFirstLastPara="1" wrap="square" lIns="0" tIns="7750" rIns="0" bIns="0" anchor="ctr" anchorCtr="0">
            <a:spAutoFit/>
          </a:bodyPr>
          <a:lstStyle/>
          <a:p>
            <a:pPr marL="7758" lvl="0" indent="0" algn="l" rtl="0">
              <a:lnSpc>
                <a:spcPct val="100000"/>
              </a:lnSpc>
              <a:spcBef>
                <a:spcPts val="0"/>
              </a:spcBef>
              <a:spcAft>
                <a:spcPts val="0"/>
              </a:spcAft>
              <a:buClr>
                <a:srgbClr val="FFFFFF"/>
              </a:buClr>
              <a:buSzPts val="2400"/>
              <a:buFont typeface="Poiret One"/>
              <a:buNone/>
            </a:pPr>
            <a:r>
              <a:rPr lang="fr-FR" sz="2400" b="1">
                <a:solidFill>
                  <a:srgbClr val="FFFFFF"/>
                </a:solidFill>
                <a:latin typeface="Poiret One"/>
                <a:ea typeface="Poiret One"/>
                <a:cs typeface="Poiret One"/>
                <a:sym typeface="Poiret One"/>
              </a:rPr>
              <a:t>LE TROPHÉE</a:t>
            </a:r>
            <a:endParaRPr sz="2400" b="1">
              <a:latin typeface="Poiret One"/>
              <a:ea typeface="Poiret One"/>
              <a:cs typeface="Poiret One"/>
              <a:sym typeface="Poiret One"/>
            </a:endParaRPr>
          </a:p>
        </p:txBody>
      </p:sp>
      <p:grpSp>
        <p:nvGrpSpPr>
          <p:cNvPr id="188" name="Google Shape;188;p5"/>
          <p:cNvGrpSpPr/>
          <p:nvPr/>
        </p:nvGrpSpPr>
        <p:grpSpPr>
          <a:xfrm>
            <a:off x="1313243" y="0"/>
            <a:ext cx="4785860" cy="6857225"/>
            <a:chOff x="0" y="0"/>
            <a:chExt cx="7834630" cy="11225532"/>
          </a:xfrm>
        </p:grpSpPr>
        <p:sp>
          <p:nvSpPr>
            <p:cNvPr id="189" name="Google Shape;189;p5"/>
            <p:cNvSpPr/>
            <p:nvPr/>
          </p:nvSpPr>
          <p:spPr>
            <a:xfrm>
              <a:off x="0" y="2"/>
              <a:ext cx="266700" cy="11225530"/>
            </a:xfrm>
            <a:custGeom>
              <a:avLst/>
              <a:gdLst/>
              <a:ahLst/>
              <a:cxnLst/>
              <a:rect l="l" t="t" r="r" b="b"/>
              <a:pathLst>
                <a:path w="266700" h="11225530" extrusionOk="0">
                  <a:moveTo>
                    <a:pt x="190500" y="266700"/>
                  </a:moveTo>
                  <a:lnTo>
                    <a:pt x="0" y="266700"/>
                  </a:lnTo>
                </a:path>
                <a:path w="266700" h="11225530" extrusionOk="0">
                  <a:moveTo>
                    <a:pt x="190500" y="10958703"/>
                  </a:moveTo>
                  <a:lnTo>
                    <a:pt x="0" y="10958703"/>
                  </a:lnTo>
                </a:path>
                <a:path w="266700" h="11225530" extrusionOk="0">
                  <a:moveTo>
                    <a:pt x="266700" y="190500"/>
                  </a:moveTo>
                  <a:lnTo>
                    <a:pt x="266700" y="0"/>
                  </a:lnTo>
                </a:path>
                <a:path w="266700" h="11225530" extrusionOk="0">
                  <a:moveTo>
                    <a:pt x="266700" y="11034903"/>
                  </a:moveTo>
                  <a:lnTo>
                    <a:pt x="266700" y="11225403"/>
                  </a:lnTo>
                </a:path>
              </a:pathLst>
            </a:custGeom>
            <a:noFill/>
            <a:ln w="15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90" name="Google Shape;190;p5"/>
            <p:cNvSpPr/>
            <p:nvPr/>
          </p:nvSpPr>
          <p:spPr>
            <a:xfrm>
              <a:off x="0" y="2"/>
              <a:ext cx="266700" cy="11225530"/>
            </a:xfrm>
            <a:custGeom>
              <a:avLst/>
              <a:gdLst/>
              <a:ahLst/>
              <a:cxnLst/>
              <a:rect l="l" t="t" r="r" b="b"/>
              <a:pathLst>
                <a:path w="266700" h="11225530" extrusionOk="0">
                  <a:moveTo>
                    <a:pt x="190500" y="266700"/>
                  </a:moveTo>
                  <a:lnTo>
                    <a:pt x="0" y="266700"/>
                  </a:lnTo>
                </a:path>
                <a:path w="266700" h="11225530" extrusionOk="0">
                  <a:moveTo>
                    <a:pt x="190500" y="10958703"/>
                  </a:moveTo>
                  <a:lnTo>
                    <a:pt x="0" y="10958703"/>
                  </a:lnTo>
                </a:path>
                <a:path w="266700" h="11225530" extrusionOk="0">
                  <a:moveTo>
                    <a:pt x="266700" y="190500"/>
                  </a:moveTo>
                  <a:lnTo>
                    <a:pt x="266700" y="0"/>
                  </a:lnTo>
                </a:path>
                <a:path w="266700" h="11225530" extrusionOk="0">
                  <a:moveTo>
                    <a:pt x="266700" y="11034903"/>
                  </a:moveTo>
                  <a:lnTo>
                    <a:pt x="266700" y="11225403"/>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91" name="Google Shape;191;p5"/>
            <p:cNvSpPr/>
            <p:nvPr/>
          </p:nvSpPr>
          <p:spPr>
            <a:xfrm>
              <a:off x="7818755" y="0"/>
              <a:ext cx="15875" cy="11225530"/>
            </a:xfrm>
            <a:custGeom>
              <a:avLst/>
              <a:gdLst/>
              <a:ahLst/>
              <a:cxnLst/>
              <a:rect l="l" t="t" r="r" b="b"/>
              <a:pathLst>
                <a:path w="15875" h="11225530" extrusionOk="0">
                  <a:moveTo>
                    <a:pt x="15875" y="11111116"/>
                  </a:moveTo>
                  <a:lnTo>
                    <a:pt x="0" y="11111116"/>
                  </a:lnTo>
                  <a:lnTo>
                    <a:pt x="0" y="11225403"/>
                  </a:lnTo>
                  <a:lnTo>
                    <a:pt x="15875" y="11225403"/>
                  </a:lnTo>
                  <a:lnTo>
                    <a:pt x="15875" y="11111116"/>
                  </a:lnTo>
                  <a:close/>
                </a:path>
                <a:path w="15875" h="11225530" extrusionOk="0">
                  <a:moveTo>
                    <a:pt x="15875" y="0"/>
                  </a:moveTo>
                  <a:lnTo>
                    <a:pt x="0" y="0"/>
                  </a:lnTo>
                  <a:lnTo>
                    <a:pt x="0" y="114312"/>
                  </a:lnTo>
                  <a:lnTo>
                    <a:pt x="15875" y="114312"/>
                  </a:lnTo>
                  <a:lnTo>
                    <a:pt x="15875"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grpSp>
        <p:nvGrpSpPr>
          <p:cNvPr id="192" name="Google Shape;192;p5"/>
          <p:cNvGrpSpPr/>
          <p:nvPr/>
        </p:nvGrpSpPr>
        <p:grpSpPr>
          <a:xfrm>
            <a:off x="5815441" y="1282250"/>
            <a:ext cx="930221" cy="2661106"/>
            <a:chOff x="8276500" y="2300694"/>
            <a:chExt cx="1522806" cy="4356330"/>
          </a:xfrm>
        </p:grpSpPr>
        <p:pic>
          <p:nvPicPr>
            <p:cNvPr id="193" name="Google Shape;193;p5"/>
            <p:cNvPicPr preferRelativeResize="0"/>
            <p:nvPr/>
          </p:nvPicPr>
          <p:blipFill rotWithShape="1">
            <a:blip r:embed="rId3">
              <a:alphaModFix/>
            </a:blip>
            <a:srcRect/>
            <a:stretch/>
          </p:blipFill>
          <p:spPr>
            <a:xfrm>
              <a:off x="8276500" y="2300694"/>
              <a:ext cx="1522806" cy="2304008"/>
            </a:xfrm>
            <a:prstGeom prst="rect">
              <a:avLst/>
            </a:prstGeom>
            <a:noFill/>
            <a:ln>
              <a:noFill/>
            </a:ln>
          </p:spPr>
        </p:pic>
        <p:sp>
          <p:nvSpPr>
            <p:cNvPr id="194" name="Google Shape;194;p5"/>
            <p:cNvSpPr/>
            <p:nvPr/>
          </p:nvSpPr>
          <p:spPr>
            <a:xfrm>
              <a:off x="8301899" y="4604704"/>
              <a:ext cx="0" cy="205232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195" name="Google Shape;195;p5"/>
          <p:cNvSpPr txBox="1"/>
          <p:nvPr/>
        </p:nvSpPr>
        <p:spPr>
          <a:xfrm>
            <a:off x="5987207" y="2796354"/>
            <a:ext cx="1194828"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Elsa JEANVOINE</a:t>
            </a:r>
            <a:endParaRPr sz="1600" b="0" i="0" u="none" strike="noStrike" cap="none">
              <a:solidFill>
                <a:schemeClr val="dk1"/>
              </a:solidFill>
              <a:latin typeface="Avenir"/>
              <a:ea typeface="Avenir"/>
              <a:cs typeface="Avenir"/>
              <a:sym typeface="Avenir"/>
            </a:endParaRPr>
          </a:p>
        </p:txBody>
      </p:sp>
      <p:sp>
        <p:nvSpPr>
          <p:cNvPr id="196" name="Google Shape;196;p5"/>
          <p:cNvSpPr txBox="1"/>
          <p:nvPr/>
        </p:nvSpPr>
        <p:spPr>
          <a:xfrm>
            <a:off x="5997015" y="3356988"/>
            <a:ext cx="1271825" cy="623387"/>
          </a:xfrm>
          <a:prstGeom prst="rect">
            <a:avLst/>
          </a:prstGeom>
          <a:noFill/>
          <a:ln>
            <a:noFill/>
          </a:ln>
        </p:spPr>
        <p:txBody>
          <a:bodyPr spcFirstLastPara="1" wrap="square" lIns="0" tIns="7750" rIns="0" bIns="0" anchor="t" anchorCtr="0">
            <a:spAutoFit/>
          </a:bodyPr>
          <a:lstStyle/>
          <a:p>
            <a:pPr marL="7758" marR="123747"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Meilleur Ouvrier de France Maître d’Hôtel</a:t>
            </a:r>
            <a:endParaRPr sz="800" b="0" i="0" u="none" strike="noStrike" cap="none">
              <a:solidFill>
                <a:schemeClr val="dk1"/>
              </a:solidFill>
              <a:latin typeface="Avenir"/>
              <a:ea typeface="Avenir"/>
              <a:cs typeface="Avenir"/>
              <a:sym typeface="Avenir"/>
            </a:endParaRPr>
          </a:p>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Directrice de la res- tauration Le Gabriel Bordeaux**</a:t>
            </a:r>
            <a:endParaRPr sz="800" b="0" i="0" u="none" strike="noStrike" cap="none">
              <a:solidFill>
                <a:schemeClr val="dk1"/>
              </a:solidFill>
              <a:latin typeface="Avenir"/>
              <a:ea typeface="Avenir"/>
              <a:cs typeface="Avenir"/>
              <a:sym typeface="Avenir"/>
            </a:endParaRPr>
          </a:p>
        </p:txBody>
      </p:sp>
      <p:grpSp>
        <p:nvGrpSpPr>
          <p:cNvPr id="197" name="Google Shape;197;p5"/>
          <p:cNvGrpSpPr/>
          <p:nvPr/>
        </p:nvGrpSpPr>
        <p:grpSpPr>
          <a:xfrm>
            <a:off x="7391238" y="1780311"/>
            <a:ext cx="930213" cy="2677593"/>
            <a:chOff x="9986695" y="3200705"/>
            <a:chExt cx="1522793" cy="4383318"/>
          </a:xfrm>
        </p:grpSpPr>
        <p:pic>
          <p:nvPicPr>
            <p:cNvPr id="198" name="Google Shape;198;p5"/>
            <p:cNvPicPr preferRelativeResize="0"/>
            <p:nvPr/>
          </p:nvPicPr>
          <p:blipFill rotWithShape="1">
            <a:blip r:embed="rId4">
              <a:alphaModFix/>
            </a:blip>
            <a:srcRect/>
            <a:stretch/>
          </p:blipFill>
          <p:spPr>
            <a:xfrm>
              <a:off x="9986695" y="3200705"/>
              <a:ext cx="1522793" cy="2321991"/>
            </a:xfrm>
            <a:prstGeom prst="rect">
              <a:avLst/>
            </a:prstGeom>
            <a:noFill/>
            <a:ln>
              <a:noFill/>
            </a:ln>
          </p:spPr>
        </p:pic>
        <p:sp>
          <p:nvSpPr>
            <p:cNvPr id="199" name="Google Shape;199;p5"/>
            <p:cNvSpPr/>
            <p:nvPr/>
          </p:nvSpPr>
          <p:spPr>
            <a:xfrm>
              <a:off x="10012099" y="5531703"/>
              <a:ext cx="0" cy="205232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200" name="Google Shape;200;p5"/>
          <p:cNvSpPr txBox="1"/>
          <p:nvPr/>
        </p:nvSpPr>
        <p:spPr>
          <a:xfrm>
            <a:off x="7506986" y="3331267"/>
            <a:ext cx="1284535"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Benoit BROCHARD</a:t>
            </a:r>
            <a:endParaRPr sz="1600" b="0" i="0" u="none" strike="noStrike" cap="none">
              <a:solidFill>
                <a:schemeClr val="dk1"/>
              </a:solidFill>
              <a:latin typeface="Avenir"/>
              <a:ea typeface="Avenir"/>
              <a:cs typeface="Avenir"/>
              <a:sym typeface="Avenir"/>
            </a:endParaRPr>
          </a:p>
        </p:txBody>
      </p:sp>
      <p:sp>
        <p:nvSpPr>
          <p:cNvPr id="201" name="Google Shape;201;p5"/>
          <p:cNvSpPr txBox="1"/>
          <p:nvPr/>
        </p:nvSpPr>
        <p:spPr>
          <a:xfrm>
            <a:off x="7506986" y="3888424"/>
            <a:ext cx="1173775" cy="130944"/>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Consultant Hospitality</a:t>
            </a:r>
            <a:endParaRPr sz="800" b="0" i="0" u="none" strike="noStrike" cap="none">
              <a:solidFill>
                <a:schemeClr val="dk1"/>
              </a:solidFill>
              <a:latin typeface="Avenir"/>
              <a:ea typeface="Avenir"/>
              <a:cs typeface="Avenir"/>
              <a:sym typeface="Avenir"/>
            </a:endParaRPr>
          </a:p>
        </p:txBody>
      </p:sp>
      <p:grpSp>
        <p:nvGrpSpPr>
          <p:cNvPr id="202" name="Google Shape;202;p5"/>
          <p:cNvGrpSpPr/>
          <p:nvPr/>
        </p:nvGrpSpPr>
        <p:grpSpPr>
          <a:xfrm>
            <a:off x="8913917" y="1388928"/>
            <a:ext cx="930221" cy="2661106"/>
            <a:chOff x="11696624" y="2300694"/>
            <a:chExt cx="1522806" cy="4356330"/>
          </a:xfrm>
        </p:grpSpPr>
        <p:pic>
          <p:nvPicPr>
            <p:cNvPr id="203" name="Google Shape;203;p5"/>
            <p:cNvPicPr preferRelativeResize="0"/>
            <p:nvPr/>
          </p:nvPicPr>
          <p:blipFill rotWithShape="1">
            <a:blip r:embed="rId5">
              <a:alphaModFix/>
            </a:blip>
            <a:srcRect/>
            <a:stretch/>
          </p:blipFill>
          <p:spPr>
            <a:xfrm>
              <a:off x="11696624" y="2300694"/>
              <a:ext cx="1522806" cy="2304008"/>
            </a:xfrm>
            <a:prstGeom prst="rect">
              <a:avLst/>
            </a:prstGeom>
            <a:noFill/>
            <a:ln>
              <a:noFill/>
            </a:ln>
          </p:spPr>
        </p:pic>
        <p:sp>
          <p:nvSpPr>
            <p:cNvPr id="204" name="Google Shape;204;p5"/>
            <p:cNvSpPr/>
            <p:nvPr/>
          </p:nvSpPr>
          <p:spPr>
            <a:xfrm>
              <a:off x="11722034" y="4604704"/>
              <a:ext cx="0" cy="205232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205" name="Google Shape;205;p5"/>
          <p:cNvSpPr txBox="1"/>
          <p:nvPr/>
        </p:nvSpPr>
        <p:spPr>
          <a:xfrm>
            <a:off x="9095498" y="2947051"/>
            <a:ext cx="1088567"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Corentin GALLÈNE</a:t>
            </a:r>
            <a:endParaRPr sz="1600" b="0" i="0" u="none" strike="noStrike" cap="none">
              <a:solidFill>
                <a:schemeClr val="dk1"/>
              </a:solidFill>
              <a:latin typeface="Avenir"/>
              <a:ea typeface="Avenir"/>
              <a:cs typeface="Avenir"/>
              <a:sym typeface="Avenir"/>
            </a:endParaRPr>
          </a:p>
        </p:txBody>
      </p:sp>
      <p:sp>
        <p:nvSpPr>
          <p:cNvPr id="206" name="Google Shape;206;p5"/>
          <p:cNvSpPr txBox="1"/>
          <p:nvPr/>
        </p:nvSpPr>
        <p:spPr>
          <a:xfrm>
            <a:off x="9112695" y="3511772"/>
            <a:ext cx="982300" cy="513100"/>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Directeur de salle Christopher Coutanceau***  </a:t>
            </a:r>
            <a:endParaRPr sz="800" b="0" i="0" u="none" strike="noStrike" cap="none">
              <a:solidFill>
                <a:srgbClr val="231F20"/>
              </a:solidFill>
              <a:latin typeface="Avenir"/>
              <a:ea typeface="Avenir"/>
              <a:cs typeface="Avenir"/>
              <a:sym typeface="Avenir"/>
            </a:endParaRPr>
          </a:p>
          <a:p>
            <a:pPr marL="7758" marR="3103" lvl="0" indent="0" algn="l" rtl="0">
              <a:lnSpc>
                <a:spcPct val="100000"/>
              </a:lnSpc>
              <a:spcBef>
                <a:spcPts val="61"/>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La Rochelle</a:t>
            </a:r>
            <a:endParaRPr sz="800" b="0" i="0" u="none" strike="noStrike" cap="none">
              <a:solidFill>
                <a:schemeClr val="dk1"/>
              </a:solidFill>
              <a:latin typeface="Avenir"/>
              <a:ea typeface="Avenir"/>
              <a:cs typeface="Avenir"/>
              <a:sym typeface="Avenir"/>
            </a:endParaRPr>
          </a:p>
        </p:txBody>
      </p:sp>
      <p:grpSp>
        <p:nvGrpSpPr>
          <p:cNvPr id="207" name="Google Shape;207;p5"/>
          <p:cNvGrpSpPr/>
          <p:nvPr/>
        </p:nvGrpSpPr>
        <p:grpSpPr>
          <a:xfrm>
            <a:off x="10351892" y="1690138"/>
            <a:ext cx="930213" cy="2666608"/>
            <a:chOff x="13406704" y="3218688"/>
            <a:chExt cx="1522793" cy="4365335"/>
          </a:xfrm>
        </p:grpSpPr>
        <p:pic>
          <p:nvPicPr>
            <p:cNvPr id="208" name="Google Shape;208;p5"/>
            <p:cNvPicPr preferRelativeResize="0"/>
            <p:nvPr/>
          </p:nvPicPr>
          <p:blipFill rotWithShape="1">
            <a:blip r:embed="rId6">
              <a:alphaModFix/>
            </a:blip>
            <a:srcRect/>
            <a:stretch/>
          </p:blipFill>
          <p:spPr>
            <a:xfrm>
              <a:off x="13406704" y="3218688"/>
              <a:ext cx="1522793" cy="2304008"/>
            </a:xfrm>
            <a:prstGeom prst="rect">
              <a:avLst/>
            </a:prstGeom>
            <a:noFill/>
            <a:ln>
              <a:noFill/>
            </a:ln>
          </p:spPr>
        </p:pic>
        <p:sp>
          <p:nvSpPr>
            <p:cNvPr id="209" name="Google Shape;209;p5"/>
            <p:cNvSpPr/>
            <p:nvPr/>
          </p:nvSpPr>
          <p:spPr>
            <a:xfrm>
              <a:off x="13431966" y="5531703"/>
              <a:ext cx="0" cy="205232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grpSp>
      <p:sp>
        <p:nvSpPr>
          <p:cNvPr id="210" name="Google Shape;210;p5"/>
          <p:cNvSpPr txBox="1"/>
          <p:nvPr/>
        </p:nvSpPr>
        <p:spPr>
          <a:xfrm>
            <a:off x="10550580" y="3283677"/>
            <a:ext cx="982299"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Diane BLANCH</a:t>
            </a:r>
            <a:endParaRPr sz="1200" b="0" i="0" u="none" strike="noStrike" cap="none">
              <a:solidFill>
                <a:schemeClr val="dk1"/>
              </a:solidFill>
              <a:latin typeface="Avenir"/>
              <a:ea typeface="Avenir"/>
              <a:cs typeface="Avenir"/>
              <a:sym typeface="Avenir"/>
            </a:endParaRPr>
          </a:p>
        </p:txBody>
      </p:sp>
      <p:sp>
        <p:nvSpPr>
          <p:cNvPr id="211" name="Google Shape;211;p5"/>
          <p:cNvSpPr txBox="1"/>
          <p:nvPr/>
        </p:nvSpPr>
        <p:spPr>
          <a:xfrm>
            <a:off x="10550580" y="3842898"/>
            <a:ext cx="778119"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Responsable de la restauration Newrest</a:t>
            </a:r>
            <a:endParaRPr sz="800" b="0" i="0" u="none" strike="noStrike" cap="none">
              <a:solidFill>
                <a:schemeClr val="dk1"/>
              </a:solidFill>
              <a:latin typeface="Avenir"/>
              <a:ea typeface="Avenir"/>
              <a:cs typeface="Avenir"/>
              <a:sym typeface="Avenir"/>
            </a:endParaRPr>
          </a:p>
          <a:p>
            <a:pPr marL="7758" marR="0"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Prilly - Suisse</a:t>
            </a:r>
            <a:endParaRPr sz="800" b="0" i="0" u="none" strike="noStrike" cap="none">
              <a:solidFill>
                <a:schemeClr val="dk1"/>
              </a:solidFill>
              <a:latin typeface="Avenir"/>
              <a:ea typeface="Avenir"/>
              <a:cs typeface="Avenir"/>
              <a:sym typeface="Avenir"/>
            </a:endParaRPr>
          </a:p>
        </p:txBody>
      </p:sp>
      <p:sp>
        <p:nvSpPr>
          <p:cNvPr id="212" name="Google Shape;212;p5"/>
          <p:cNvSpPr txBox="1"/>
          <p:nvPr/>
        </p:nvSpPr>
        <p:spPr>
          <a:xfrm>
            <a:off x="5043967" y="358524"/>
            <a:ext cx="6847181" cy="377166"/>
          </a:xfrm>
          <a:prstGeom prst="rect">
            <a:avLst/>
          </a:prstGeom>
          <a:noFill/>
          <a:ln>
            <a:noFill/>
          </a:ln>
        </p:spPr>
        <p:txBody>
          <a:bodyPr spcFirstLastPara="1" wrap="square" lIns="0" tIns="7750" rIns="0" bIns="0" anchor="t" anchorCtr="0">
            <a:spAutoFit/>
          </a:bodyPr>
          <a:lstStyle/>
          <a:p>
            <a:pPr marL="7758"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162544"/>
                </a:solidFill>
                <a:latin typeface="Poiret One"/>
                <a:ea typeface="Poiret One"/>
                <a:cs typeface="Poiret One"/>
                <a:sym typeface="Poiret One"/>
              </a:rPr>
              <a:t>Les Lauréats des éditions précédentes  </a:t>
            </a:r>
            <a:endParaRPr sz="2400" b="1" i="0" u="none" strike="noStrike" cap="none">
              <a:solidFill>
                <a:schemeClr val="dk1"/>
              </a:solidFill>
              <a:latin typeface="Poiret One"/>
              <a:ea typeface="Poiret One"/>
              <a:cs typeface="Poiret One"/>
              <a:sym typeface="Poiret One"/>
            </a:endParaRPr>
          </a:p>
        </p:txBody>
      </p:sp>
      <p:sp>
        <p:nvSpPr>
          <p:cNvPr id="213" name="Google Shape;213;p5"/>
          <p:cNvSpPr txBox="1"/>
          <p:nvPr/>
        </p:nvSpPr>
        <p:spPr>
          <a:xfrm>
            <a:off x="5469300" y="4491948"/>
            <a:ext cx="6075993" cy="377166"/>
          </a:xfrm>
          <a:prstGeom prst="rect">
            <a:avLst/>
          </a:prstGeom>
          <a:noFill/>
          <a:ln>
            <a:noFill/>
          </a:ln>
        </p:spPr>
        <p:txBody>
          <a:bodyPr spcFirstLastPara="1" wrap="square" lIns="0" tIns="7750" rIns="0" bIns="0" anchor="t" anchorCtr="0">
            <a:spAutoFit/>
          </a:bodyPr>
          <a:lstStyle/>
          <a:p>
            <a:pPr marL="7758"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162544"/>
                </a:solidFill>
                <a:latin typeface="Poiret One"/>
                <a:ea typeface="Poiret One"/>
                <a:cs typeface="Poiret One"/>
                <a:sym typeface="Poiret One"/>
              </a:rPr>
              <a:t>Le palmarès de 2025</a:t>
            </a:r>
            <a:endParaRPr sz="2400" b="0" i="0" u="none" strike="noStrike" cap="none">
              <a:solidFill>
                <a:schemeClr val="dk1"/>
              </a:solidFill>
              <a:latin typeface="Poiret One"/>
              <a:ea typeface="Poiret One"/>
              <a:cs typeface="Poiret One"/>
              <a:sym typeface="Poiret One"/>
            </a:endParaRPr>
          </a:p>
        </p:txBody>
      </p:sp>
      <p:sp>
        <p:nvSpPr>
          <p:cNvPr id="214" name="Google Shape;214;p5"/>
          <p:cNvSpPr/>
          <p:nvPr/>
        </p:nvSpPr>
        <p:spPr>
          <a:xfrm>
            <a:off x="7433275" y="5114558"/>
            <a:ext cx="0" cy="125368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215" name="Google Shape;215;p5"/>
          <p:cNvSpPr/>
          <p:nvPr/>
        </p:nvSpPr>
        <p:spPr>
          <a:xfrm>
            <a:off x="8911615" y="5098522"/>
            <a:ext cx="0" cy="1253680"/>
          </a:xfrm>
          <a:custGeom>
            <a:avLst/>
            <a:gdLst/>
            <a:ahLst/>
            <a:cxnLst/>
            <a:rect l="l" t="t" r="r" b="b"/>
            <a:pathLst>
              <a:path w="120000" h="2052320" extrusionOk="0">
                <a:moveTo>
                  <a:pt x="0" y="0"/>
                </a:moveTo>
                <a:lnTo>
                  <a:pt x="0" y="2052002"/>
                </a:lnTo>
              </a:path>
            </a:pathLst>
          </a:custGeom>
          <a:noFill/>
          <a:ln w="50800" cap="flat" cmpd="sng">
            <a:solidFill>
              <a:srgbClr val="D5A53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pic>
        <p:nvPicPr>
          <p:cNvPr id="216" name="Google Shape;216;p5"/>
          <p:cNvPicPr preferRelativeResize="0"/>
          <p:nvPr/>
        </p:nvPicPr>
        <p:blipFill rotWithShape="1">
          <a:blip r:embed="rId7">
            <a:alphaModFix/>
          </a:blip>
          <a:srcRect/>
          <a:stretch/>
        </p:blipFill>
        <p:spPr>
          <a:xfrm>
            <a:off x="6373068" y="5037585"/>
            <a:ext cx="930221" cy="1407426"/>
          </a:xfrm>
          <a:prstGeom prst="rect">
            <a:avLst/>
          </a:prstGeom>
          <a:noFill/>
          <a:ln>
            <a:noFill/>
          </a:ln>
        </p:spPr>
      </p:pic>
      <p:pic>
        <p:nvPicPr>
          <p:cNvPr id="217" name="Google Shape;217;p5"/>
          <p:cNvPicPr preferRelativeResize="0"/>
          <p:nvPr/>
        </p:nvPicPr>
        <p:blipFill rotWithShape="1">
          <a:blip r:embed="rId8">
            <a:alphaModFix/>
          </a:blip>
          <a:srcRect/>
          <a:stretch/>
        </p:blipFill>
        <p:spPr>
          <a:xfrm>
            <a:off x="10145616" y="4999545"/>
            <a:ext cx="930221" cy="1407420"/>
          </a:xfrm>
          <a:prstGeom prst="rect">
            <a:avLst/>
          </a:prstGeom>
          <a:noFill/>
          <a:ln>
            <a:noFill/>
          </a:ln>
        </p:spPr>
      </p:pic>
      <p:sp>
        <p:nvSpPr>
          <p:cNvPr id="218" name="Google Shape;218;p5"/>
          <p:cNvSpPr txBox="1"/>
          <p:nvPr/>
        </p:nvSpPr>
        <p:spPr>
          <a:xfrm>
            <a:off x="7498006" y="4999545"/>
            <a:ext cx="1182756"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Aurélien HOUENARD</a:t>
            </a:r>
            <a:endParaRPr sz="1600" b="0" i="0" u="none" strike="noStrike" cap="none">
              <a:solidFill>
                <a:schemeClr val="dk1"/>
              </a:solidFill>
              <a:latin typeface="Avenir"/>
              <a:ea typeface="Avenir"/>
              <a:cs typeface="Avenir"/>
              <a:sym typeface="Avenir"/>
            </a:endParaRPr>
          </a:p>
        </p:txBody>
      </p:sp>
      <p:sp>
        <p:nvSpPr>
          <p:cNvPr id="219" name="Google Shape;219;p5"/>
          <p:cNvSpPr txBox="1"/>
          <p:nvPr/>
        </p:nvSpPr>
        <p:spPr>
          <a:xfrm>
            <a:off x="7558279" y="5600751"/>
            <a:ext cx="1014033" cy="37716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Assistant Maître d’Hôtel</a:t>
            </a:r>
            <a:endParaRPr sz="800" b="0" i="0" u="none" strike="noStrike" cap="none">
              <a:solidFill>
                <a:schemeClr val="dk1"/>
              </a:solidFill>
              <a:latin typeface="Avenir"/>
              <a:ea typeface="Avenir"/>
              <a:cs typeface="Avenir"/>
              <a:sym typeface="Avenir"/>
            </a:endParaRPr>
          </a:p>
          <a:p>
            <a:pPr marL="7758" marR="116764"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Le Gabriel*** Paris</a:t>
            </a:r>
            <a:endParaRPr sz="800" b="0" i="0" u="none" strike="noStrike" cap="none">
              <a:solidFill>
                <a:schemeClr val="dk1"/>
              </a:solidFill>
              <a:latin typeface="Avenir"/>
              <a:ea typeface="Avenir"/>
              <a:cs typeface="Avenir"/>
              <a:sym typeface="Avenir"/>
            </a:endParaRPr>
          </a:p>
        </p:txBody>
      </p:sp>
      <p:sp>
        <p:nvSpPr>
          <p:cNvPr id="220" name="Google Shape;220;p5"/>
          <p:cNvSpPr txBox="1"/>
          <p:nvPr/>
        </p:nvSpPr>
        <p:spPr>
          <a:xfrm>
            <a:off x="7563262" y="6146473"/>
            <a:ext cx="790144" cy="254055"/>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Gagnant de la 5ème édition </a:t>
            </a:r>
            <a:endParaRPr sz="800" b="0" i="0" u="none" strike="noStrike" cap="none">
              <a:solidFill>
                <a:schemeClr val="dk1"/>
              </a:solidFill>
              <a:latin typeface="Avenir"/>
              <a:ea typeface="Avenir"/>
              <a:cs typeface="Avenir"/>
              <a:sym typeface="Avenir"/>
            </a:endParaRPr>
          </a:p>
        </p:txBody>
      </p:sp>
      <p:sp>
        <p:nvSpPr>
          <p:cNvPr id="221" name="Google Shape;221;p5"/>
          <p:cNvSpPr txBox="1"/>
          <p:nvPr/>
        </p:nvSpPr>
        <p:spPr>
          <a:xfrm>
            <a:off x="8976346" y="4983509"/>
            <a:ext cx="1207716" cy="513100"/>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Tom</a:t>
            </a:r>
            <a:endParaRPr sz="1600" b="1" i="0" u="none" strike="noStrike" cap="none">
              <a:solidFill>
                <a:srgbClr val="D5A537"/>
              </a:solidFill>
              <a:latin typeface="Avenir"/>
              <a:ea typeface="Avenir"/>
              <a:cs typeface="Avenir"/>
              <a:sym typeface="Avenir"/>
            </a:endParaRPr>
          </a:p>
          <a:p>
            <a:pPr marL="7758" marR="3103" lvl="0" indent="0" algn="l" rtl="0">
              <a:lnSpc>
                <a:spcPct val="100000"/>
              </a:lnSpc>
              <a:spcBef>
                <a:spcPts val="61"/>
              </a:spcBef>
              <a:spcAft>
                <a:spcPts val="0"/>
              </a:spcAft>
              <a:buClr>
                <a:srgbClr val="000000"/>
              </a:buClr>
              <a:buSzPts val="1600"/>
              <a:buFont typeface="Arial"/>
              <a:buNone/>
            </a:pPr>
            <a:r>
              <a:rPr lang="fr-FR" sz="1600" b="1" i="0" u="none" strike="noStrike" cap="none">
                <a:solidFill>
                  <a:srgbClr val="D5A537"/>
                </a:solidFill>
                <a:latin typeface="Avenir"/>
                <a:ea typeface="Avenir"/>
                <a:cs typeface="Avenir"/>
                <a:sym typeface="Avenir"/>
              </a:rPr>
              <a:t>CHESNEAU</a:t>
            </a:r>
            <a:endParaRPr sz="1600" b="0" i="0" u="none" strike="noStrike" cap="none">
              <a:solidFill>
                <a:schemeClr val="dk1"/>
              </a:solidFill>
              <a:latin typeface="Avenir"/>
              <a:ea typeface="Avenir"/>
              <a:cs typeface="Avenir"/>
              <a:sym typeface="Avenir"/>
            </a:endParaRPr>
          </a:p>
        </p:txBody>
      </p:sp>
      <p:sp>
        <p:nvSpPr>
          <p:cNvPr id="222" name="Google Shape;222;p5"/>
          <p:cNvSpPr txBox="1"/>
          <p:nvPr/>
        </p:nvSpPr>
        <p:spPr>
          <a:xfrm>
            <a:off x="9095498" y="5646197"/>
            <a:ext cx="836692" cy="500276"/>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001F1F"/>
                </a:solidFill>
                <a:latin typeface="Avenir"/>
                <a:ea typeface="Avenir"/>
                <a:cs typeface="Avenir"/>
                <a:sym typeface="Avenir"/>
              </a:rPr>
              <a:t>Demi Chef de Rang </a:t>
            </a:r>
            <a:r>
              <a:rPr lang="fr-FR" sz="800" b="0" i="0" u="none" strike="noStrike" cap="none">
                <a:solidFill>
                  <a:srgbClr val="231F20"/>
                </a:solidFill>
                <a:latin typeface="Avenir"/>
                <a:ea typeface="Avenir"/>
                <a:cs typeface="Avenir"/>
                <a:sym typeface="Avenir"/>
              </a:rPr>
              <a:t>Christopher Coutanceau***</a:t>
            </a:r>
            <a:endParaRPr sz="800" b="0" i="0" u="none" strike="noStrike" cap="none">
              <a:solidFill>
                <a:schemeClr val="dk1"/>
              </a:solidFill>
              <a:latin typeface="Avenir"/>
              <a:ea typeface="Avenir"/>
              <a:cs typeface="Avenir"/>
              <a:sym typeface="Avenir"/>
            </a:endParaRPr>
          </a:p>
          <a:p>
            <a:pPr marL="7758" marR="0"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La Rochel</a:t>
            </a:r>
            <a:r>
              <a:rPr lang="fr-FR" sz="733" b="0" i="0" u="none" strike="noStrike" cap="none">
                <a:solidFill>
                  <a:srgbClr val="231F20"/>
                </a:solidFill>
                <a:latin typeface="Trebuchet MS"/>
                <a:ea typeface="Trebuchet MS"/>
                <a:cs typeface="Trebuchet MS"/>
                <a:sym typeface="Trebuchet MS"/>
              </a:rPr>
              <a:t>le</a:t>
            </a:r>
            <a:endParaRPr sz="733" b="0" i="0" u="none" strike="noStrike" cap="none">
              <a:solidFill>
                <a:schemeClr val="dk1"/>
              </a:solidFill>
              <a:latin typeface="Trebuchet MS"/>
              <a:ea typeface="Trebuchet MS"/>
              <a:cs typeface="Trebuchet MS"/>
              <a:sym typeface="Trebuchet MS"/>
            </a:endParaRPr>
          </a:p>
        </p:txBody>
      </p:sp>
      <p:sp>
        <p:nvSpPr>
          <p:cNvPr id="223" name="Google Shape;223;p5"/>
          <p:cNvSpPr txBox="1"/>
          <p:nvPr/>
        </p:nvSpPr>
        <p:spPr>
          <a:xfrm>
            <a:off x="9095499" y="6204767"/>
            <a:ext cx="740105" cy="254055"/>
          </a:xfrm>
          <a:prstGeom prst="rect">
            <a:avLst/>
          </a:prstGeom>
          <a:noFill/>
          <a:ln>
            <a:noFill/>
          </a:ln>
        </p:spPr>
        <p:txBody>
          <a:bodyPr spcFirstLastPara="1" wrap="square" lIns="0" tIns="7750" rIns="0" bIns="0" anchor="t" anchorCtr="0">
            <a:spAutoFit/>
          </a:bodyPr>
          <a:lstStyle/>
          <a:p>
            <a:pPr marL="7758" marR="3103" lvl="0" indent="0" algn="l" rtl="0">
              <a:lnSpc>
                <a:spcPct val="100000"/>
              </a:lnSpc>
              <a:spcBef>
                <a:spcPts val="0"/>
              </a:spcBef>
              <a:spcAft>
                <a:spcPts val="0"/>
              </a:spcAft>
              <a:buClr>
                <a:srgbClr val="000000"/>
              </a:buClr>
              <a:buSzPts val="800"/>
              <a:buFont typeface="Arial"/>
              <a:buNone/>
            </a:pPr>
            <a:r>
              <a:rPr lang="fr-FR" sz="800" b="0" i="0" u="none" strike="noStrike" cap="none">
                <a:solidFill>
                  <a:srgbClr val="231F20"/>
                </a:solidFill>
                <a:latin typeface="Avenir"/>
                <a:ea typeface="Avenir"/>
                <a:cs typeface="Avenir"/>
                <a:sym typeface="Avenir"/>
              </a:rPr>
              <a:t>Gagnant de la 1ère édition </a:t>
            </a:r>
            <a:endParaRPr sz="800" b="0" i="0" u="none" strike="noStrike" cap="none">
              <a:solidFill>
                <a:schemeClr val="dk1"/>
              </a:solidFill>
              <a:latin typeface="Avenir"/>
              <a:ea typeface="Avenir"/>
              <a:cs typeface="Avenir"/>
              <a:sym typeface="Avenir"/>
            </a:endParaRPr>
          </a:p>
        </p:txBody>
      </p:sp>
      <p:sp>
        <p:nvSpPr>
          <p:cNvPr id="224" name="Google Shape;224;p5"/>
          <p:cNvSpPr txBox="1"/>
          <p:nvPr/>
        </p:nvSpPr>
        <p:spPr>
          <a:xfrm>
            <a:off x="11353800" y="6033554"/>
            <a:ext cx="562449" cy="83111"/>
          </a:xfrm>
          <a:prstGeom prst="rect">
            <a:avLst/>
          </a:prstGeom>
          <a:noFill/>
          <a:ln>
            <a:noFill/>
          </a:ln>
        </p:spPr>
        <p:txBody>
          <a:bodyPr spcFirstLastPara="1" wrap="square" lIns="0" tIns="7750" rIns="0" bIns="0" anchor="t" anchorCtr="0">
            <a:spAutoFit/>
          </a:bodyPr>
          <a:lstStyle/>
          <a:p>
            <a:pPr marL="7758" marR="0" lvl="0" indent="0" algn="l" rtl="0">
              <a:lnSpc>
                <a:spcPct val="100000"/>
              </a:lnSpc>
              <a:spcBef>
                <a:spcPts val="0"/>
              </a:spcBef>
              <a:spcAft>
                <a:spcPts val="0"/>
              </a:spcAft>
              <a:buClr>
                <a:srgbClr val="000000"/>
              </a:buClr>
              <a:buSzPts val="489"/>
              <a:buFont typeface="Arial"/>
              <a:buNone/>
            </a:pPr>
            <a:r>
              <a:rPr lang="fr-FR" sz="489" b="0" i="1" u="none" strike="noStrike" cap="none">
                <a:solidFill>
                  <a:schemeClr val="dk1"/>
                </a:solidFill>
                <a:latin typeface="Arial"/>
                <a:ea typeface="Arial"/>
                <a:cs typeface="Arial"/>
                <a:sym typeface="Arial"/>
              </a:rPr>
              <a:t>Photos : ©HRVProd</a:t>
            </a:r>
            <a:endParaRPr sz="489" b="0" i="0" u="none" strike="noStrike" cap="none">
              <a:solidFill>
                <a:schemeClr val="dk1"/>
              </a:solidFill>
              <a:latin typeface="Arial"/>
              <a:ea typeface="Arial"/>
              <a:cs typeface="Arial"/>
              <a:sym typeface="Arial"/>
            </a:endParaRPr>
          </a:p>
        </p:txBody>
      </p:sp>
      <p:pic>
        <p:nvPicPr>
          <p:cNvPr id="225" name="Google Shape;225;p5"/>
          <p:cNvPicPr preferRelativeResize="0"/>
          <p:nvPr/>
        </p:nvPicPr>
        <p:blipFill rotWithShape="1">
          <a:blip r:embed="rId9">
            <a:alphaModFix/>
          </a:blip>
          <a:srcRect/>
          <a:stretch/>
        </p:blipFill>
        <p:spPr>
          <a:xfrm>
            <a:off x="1788662" y="1452102"/>
            <a:ext cx="386948" cy="197974"/>
          </a:xfrm>
          <a:prstGeom prst="rect">
            <a:avLst/>
          </a:prstGeom>
          <a:noFill/>
          <a:ln>
            <a:noFill/>
          </a:ln>
        </p:spPr>
      </p:pic>
      <p:sp>
        <p:nvSpPr>
          <p:cNvPr id="226" name="Google Shape;226;p5"/>
          <p:cNvSpPr txBox="1"/>
          <p:nvPr/>
        </p:nvSpPr>
        <p:spPr>
          <a:xfrm>
            <a:off x="395541" y="1884193"/>
            <a:ext cx="3603350" cy="49935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5 éditions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500 candidats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De France, Belgique, Italie, Suisse, Luxembourg, UK, Roumanie…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12 demi-finalistes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2 catégories :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733"/>
              </a:spcBef>
              <a:spcAft>
                <a:spcPts val="0"/>
              </a:spcAft>
              <a:buClr>
                <a:schemeClr val="lt1"/>
              </a:buClr>
              <a:buSzPts val="1800"/>
              <a:buFont typeface="Avenir"/>
              <a:buChar char="-"/>
            </a:pPr>
            <a:r>
              <a:rPr lang="fr-FR" sz="1800" b="0" i="0" u="none" strike="noStrike" cap="none">
                <a:solidFill>
                  <a:schemeClr val="lt1"/>
                </a:solidFill>
                <a:latin typeface="Avenir"/>
                <a:ea typeface="Avenir"/>
                <a:cs typeface="Avenir"/>
                <a:sym typeface="Avenir"/>
              </a:rPr>
              <a:t>Professionnels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733"/>
              </a:spcBef>
              <a:spcAft>
                <a:spcPts val="0"/>
              </a:spcAft>
              <a:buClr>
                <a:schemeClr val="lt1"/>
              </a:buClr>
              <a:buSzPts val="1800"/>
              <a:buFont typeface="Avenir"/>
              <a:buChar char="-"/>
            </a:pPr>
            <a:r>
              <a:rPr lang="fr-FR" sz="1800" b="0" i="0" u="none" strike="noStrike" cap="none">
                <a:solidFill>
                  <a:schemeClr val="lt1"/>
                </a:solidFill>
                <a:latin typeface="Avenir"/>
                <a:ea typeface="Avenir"/>
                <a:cs typeface="Avenir"/>
                <a:sym typeface="Avenir"/>
              </a:rPr>
              <a:t>Espoir &amp; Transmission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Déjà 5 lauréats professionnels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1 lauréat Espoir &amp; Transmission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Plus de 30 jurys professionnels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33"/>
              </a:spcBef>
              <a:spcAft>
                <a:spcPts val="0"/>
              </a:spcAft>
              <a:buClr>
                <a:srgbClr val="000000"/>
              </a:buClr>
              <a:buSzPts val="1800"/>
              <a:buFont typeface="Arial"/>
              <a:buNone/>
            </a:pPr>
            <a:r>
              <a:rPr lang="fr-FR" sz="1800" b="0" i="0" u="none" strike="noStrike" cap="none">
                <a:solidFill>
                  <a:schemeClr val="lt1"/>
                </a:solidFill>
                <a:latin typeface="Avenir"/>
                <a:ea typeface="Avenir"/>
                <a:cs typeface="Avenir"/>
                <a:sym typeface="Avenir"/>
              </a:rPr>
              <a:t>+ 35 000 vues des finales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9"/>
              </a:spcBef>
              <a:spcAft>
                <a:spcPts val="0"/>
              </a:spcAft>
              <a:buClr>
                <a:srgbClr val="000000"/>
              </a:buClr>
              <a:buSzPts val="2199"/>
              <a:buFont typeface="Arial"/>
              <a:buNone/>
            </a:pPr>
            <a:endParaRPr sz="2199" b="0" i="0" u="none" strike="noStrike" cap="none">
              <a:solidFill>
                <a:schemeClr val="dk1"/>
              </a:solidFill>
              <a:latin typeface="Poiret One"/>
              <a:ea typeface="Poiret One"/>
              <a:cs typeface="Poiret One"/>
              <a:sym typeface="Poiret One"/>
            </a:endParaRPr>
          </a:p>
        </p:txBody>
      </p:sp>
      <p:pic>
        <p:nvPicPr>
          <p:cNvPr id="227" name="Google Shape;227;p5" descr="Play Button Emoji">
            <a:hlinkClick r:id="rId10"/>
          </p:cNvPr>
          <p:cNvPicPr preferRelativeResize="0"/>
          <p:nvPr/>
        </p:nvPicPr>
        <p:blipFill rotWithShape="1">
          <a:blip r:embed="rId11">
            <a:alphaModFix/>
          </a:blip>
          <a:srcRect/>
          <a:stretch/>
        </p:blipFill>
        <p:spPr>
          <a:xfrm>
            <a:off x="3981860" y="6116094"/>
            <a:ext cx="457200" cy="457200"/>
          </a:xfrm>
          <a:prstGeom prst="rect">
            <a:avLst/>
          </a:prstGeom>
          <a:noFill/>
          <a:ln>
            <a:noFill/>
          </a:ln>
        </p:spPr>
      </p:pic>
      <p:pic>
        <p:nvPicPr>
          <p:cNvPr id="228" name="Google Shape;228;p5"/>
          <p:cNvPicPr preferRelativeResize="0"/>
          <p:nvPr/>
        </p:nvPicPr>
        <p:blipFill rotWithShape="1">
          <a:blip r:embed="rId12">
            <a:alphaModFix/>
          </a:blip>
          <a:srcRect/>
          <a:stretch/>
        </p:blipFill>
        <p:spPr>
          <a:xfrm>
            <a:off x="10637825" y="244129"/>
            <a:ext cx="1288559" cy="457010"/>
          </a:xfrm>
          <a:prstGeom prst="rect">
            <a:avLst/>
          </a:prstGeom>
          <a:noFill/>
          <a:ln>
            <a:noFill/>
          </a:ln>
        </p:spPr>
      </p:pic>
      <p:sp>
        <p:nvSpPr>
          <p:cNvPr id="229" name="Google Shape;229;p5"/>
          <p:cNvSpPr txBox="1">
            <a:spLocks noGrp="1"/>
          </p:cNvSpPr>
          <p:nvPr>
            <p:ph type="sldNum" idx="12"/>
          </p:nvPr>
        </p:nvSpPr>
        <p:spPr>
          <a:xfrm>
            <a:off x="11545293" y="6458213"/>
            <a:ext cx="407852"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
          <p:cNvSpPr/>
          <p:nvPr/>
        </p:nvSpPr>
        <p:spPr>
          <a:xfrm>
            <a:off x="0" y="0"/>
            <a:ext cx="2313465"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6"/>
          <p:cNvSpPr txBox="1"/>
          <p:nvPr/>
        </p:nvSpPr>
        <p:spPr>
          <a:xfrm>
            <a:off x="3010658" y="486767"/>
            <a:ext cx="762479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212844"/>
                </a:solidFill>
                <a:latin typeface="Poiret One"/>
                <a:ea typeface="Poiret One"/>
                <a:cs typeface="Poiret One"/>
                <a:sym typeface="Poiret One"/>
              </a:rPr>
              <a:t>Nos parrains et marraine d’exception  </a:t>
            </a:r>
            <a:endParaRPr sz="1400" b="0" i="0" u="none" strike="noStrike" cap="none">
              <a:solidFill>
                <a:srgbClr val="000000"/>
              </a:solidFill>
              <a:latin typeface="Arial"/>
              <a:ea typeface="Arial"/>
              <a:cs typeface="Arial"/>
              <a:sym typeface="Arial"/>
            </a:endParaRPr>
          </a:p>
        </p:txBody>
      </p:sp>
      <p:cxnSp>
        <p:nvCxnSpPr>
          <p:cNvPr id="236" name="Google Shape;236;p6"/>
          <p:cNvCxnSpPr/>
          <p:nvPr/>
        </p:nvCxnSpPr>
        <p:spPr>
          <a:xfrm>
            <a:off x="5816337" y="1641601"/>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237" name="Google Shape;237;p6"/>
          <p:cNvSpPr txBox="1"/>
          <p:nvPr/>
        </p:nvSpPr>
        <p:spPr>
          <a:xfrm>
            <a:off x="3745361" y="5661962"/>
            <a:ext cx="128462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12844"/>
                </a:solidFill>
                <a:latin typeface="Avenir"/>
                <a:ea typeface="Avenir"/>
                <a:cs typeface="Avenir"/>
                <a:sym typeface="Avenir"/>
              </a:rPr>
              <a:t>3</a:t>
            </a:r>
            <a:r>
              <a:rPr lang="fr-FR" sz="1600" b="0" i="0" u="none" strike="noStrike" cap="none" baseline="30000">
                <a:solidFill>
                  <a:srgbClr val="212844"/>
                </a:solidFill>
                <a:latin typeface="Avenir"/>
                <a:ea typeface="Avenir"/>
                <a:cs typeface="Avenir"/>
                <a:sym typeface="Avenir"/>
              </a:rPr>
              <a:t>ème</a:t>
            </a:r>
            <a:r>
              <a:rPr lang="fr-FR" sz="1600" b="0" i="0" u="none" strike="noStrike" cap="none">
                <a:solidFill>
                  <a:srgbClr val="212844"/>
                </a:solidFill>
                <a:latin typeface="Avenir"/>
                <a:ea typeface="Avenir"/>
                <a:cs typeface="Avenir"/>
                <a:sym typeface="Avenir"/>
              </a:rPr>
              <a:t> Edition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Serge SCHAAL</a:t>
            </a:r>
            <a:endParaRPr sz="1400" b="0" i="0" u="none" strike="noStrike" cap="none">
              <a:solidFill>
                <a:srgbClr val="000000"/>
              </a:solidFill>
              <a:latin typeface="Arial"/>
              <a:ea typeface="Arial"/>
              <a:cs typeface="Arial"/>
              <a:sym typeface="Arial"/>
            </a:endParaRPr>
          </a:p>
        </p:txBody>
      </p:sp>
      <p:cxnSp>
        <p:nvCxnSpPr>
          <p:cNvPr id="238" name="Google Shape;238;p6"/>
          <p:cNvCxnSpPr/>
          <p:nvPr/>
        </p:nvCxnSpPr>
        <p:spPr>
          <a:xfrm>
            <a:off x="6237167" y="5778283"/>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239" name="Google Shape;239;p6"/>
          <p:cNvSpPr txBox="1"/>
          <p:nvPr/>
        </p:nvSpPr>
        <p:spPr>
          <a:xfrm>
            <a:off x="6298733" y="5687371"/>
            <a:ext cx="177263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12844"/>
                </a:solidFill>
                <a:latin typeface="Avenir"/>
                <a:ea typeface="Avenir"/>
                <a:cs typeface="Avenir"/>
                <a:sym typeface="Avenir"/>
              </a:rPr>
              <a:t>4</a:t>
            </a:r>
            <a:r>
              <a:rPr lang="fr-FR" sz="1600" b="0" i="0" u="none" strike="noStrike" cap="none" baseline="30000">
                <a:solidFill>
                  <a:srgbClr val="212844"/>
                </a:solidFill>
                <a:latin typeface="Avenir"/>
                <a:ea typeface="Avenir"/>
                <a:cs typeface="Avenir"/>
                <a:sym typeface="Avenir"/>
              </a:rPr>
              <a:t>ème</a:t>
            </a:r>
            <a:r>
              <a:rPr lang="fr-FR" sz="1600" b="0" i="0" u="none" strike="noStrike" cap="none">
                <a:solidFill>
                  <a:srgbClr val="212844"/>
                </a:solidFill>
                <a:latin typeface="Avenir"/>
                <a:ea typeface="Avenir"/>
                <a:cs typeface="Avenir"/>
                <a:sym typeface="Avenir"/>
              </a:rPr>
              <a:t> Edition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Carol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DUVAL - LEROY </a:t>
            </a:r>
            <a:endParaRPr sz="1400" b="0" i="0" u="none" strike="noStrike" cap="none">
              <a:solidFill>
                <a:srgbClr val="000000"/>
              </a:solidFill>
              <a:latin typeface="Arial"/>
              <a:ea typeface="Arial"/>
              <a:cs typeface="Arial"/>
              <a:sym typeface="Arial"/>
            </a:endParaRPr>
          </a:p>
        </p:txBody>
      </p:sp>
      <p:cxnSp>
        <p:nvCxnSpPr>
          <p:cNvPr id="240" name="Google Shape;240;p6"/>
          <p:cNvCxnSpPr/>
          <p:nvPr/>
        </p:nvCxnSpPr>
        <p:spPr>
          <a:xfrm>
            <a:off x="3681164" y="5680058"/>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241" name="Google Shape;241;p6"/>
          <p:cNvSpPr txBox="1"/>
          <p:nvPr/>
        </p:nvSpPr>
        <p:spPr>
          <a:xfrm>
            <a:off x="5858441" y="1571978"/>
            <a:ext cx="2101676"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12844"/>
                </a:solidFill>
                <a:latin typeface="Avenir"/>
                <a:ea typeface="Avenir"/>
                <a:cs typeface="Avenir"/>
                <a:sym typeface="Avenir"/>
              </a:rPr>
              <a:t>1</a:t>
            </a:r>
            <a:r>
              <a:rPr lang="fr-FR" sz="1600" b="0" i="0" u="none" strike="noStrike" cap="none" baseline="30000">
                <a:solidFill>
                  <a:srgbClr val="212844"/>
                </a:solidFill>
                <a:latin typeface="Avenir"/>
                <a:ea typeface="Avenir"/>
                <a:cs typeface="Avenir"/>
                <a:sym typeface="Avenir"/>
              </a:rPr>
              <a:t>ère</a:t>
            </a:r>
            <a:r>
              <a:rPr lang="fr-FR" sz="1600" b="0" i="0" u="none" strike="noStrike" cap="none">
                <a:solidFill>
                  <a:srgbClr val="212844"/>
                </a:solidFill>
                <a:latin typeface="Avenir"/>
                <a:ea typeface="Avenir"/>
                <a:cs typeface="Avenir"/>
                <a:sym typeface="Avenir"/>
              </a:rPr>
              <a:t> Edition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François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PIPALA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Philippe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BOURGUIGNON</a:t>
            </a:r>
            <a:endParaRPr sz="1400" b="0" i="0" u="none" strike="noStrike" cap="none">
              <a:solidFill>
                <a:srgbClr val="000000"/>
              </a:solidFill>
              <a:latin typeface="Arial"/>
              <a:ea typeface="Arial"/>
              <a:cs typeface="Arial"/>
              <a:sym typeface="Arial"/>
            </a:endParaRPr>
          </a:p>
        </p:txBody>
      </p:sp>
      <p:cxnSp>
        <p:nvCxnSpPr>
          <p:cNvPr id="242" name="Google Shape;242;p6"/>
          <p:cNvCxnSpPr/>
          <p:nvPr/>
        </p:nvCxnSpPr>
        <p:spPr>
          <a:xfrm>
            <a:off x="9363716" y="1869360"/>
            <a:ext cx="0" cy="867099"/>
          </a:xfrm>
          <a:prstGeom prst="straightConnector1">
            <a:avLst/>
          </a:prstGeom>
          <a:noFill/>
          <a:ln w="57150" cap="flat" cmpd="sng">
            <a:solidFill>
              <a:srgbClr val="FBBF2F"/>
            </a:solidFill>
            <a:prstDash val="solid"/>
            <a:miter lim="800000"/>
            <a:headEnd type="none" w="sm" len="sm"/>
            <a:tailEnd type="none" w="sm" len="sm"/>
          </a:ln>
        </p:spPr>
      </p:cxnSp>
      <p:sp>
        <p:nvSpPr>
          <p:cNvPr id="243" name="Google Shape;243;p6"/>
          <p:cNvSpPr txBox="1"/>
          <p:nvPr/>
        </p:nvSpPr>
        <p:spPr>
          <a:xfrm>
            <a:off x="9483314" y="1764300"/>
            <a:ext cx="156081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12844"/>
                </a:solidFill>
                <a:latin typeface="Avenir"/>
                <a:ea typeface="Avenir"/>
                <a:cs typeface="Avenir"/>
                <a:sym typeface="Avenir"/>
              </a:rPr>
              <a:t>2</a:t>
            </a:r>
            <a:r>
              <a:rPr lang="fr-FR" sz="1600" b="0" i="0" u="none" strike="noStrike" cap="none" baseline="30000">
                <a:solidFill>
                  <a:srgbClr val="212844"/>
                </a:solidFill>
                <a:latin typeface="Avenir"/>
                <a:ea typeface="Avenir"/>
                <a:cs typeface="Avenir"/>
                <a:sym typeface="Avenir"/>
              </a:rPr>
              <a:t>ème</a:t>
            </a:r>
            <a:r>
              <a:rPr lang="fr-FR" sz="1600" b="0" i="0" u="none" strike="noStrike" cap="none">
                <a:solidFill>
                  <a:srgbClr val="212844"/>
                </a:solidFill>
                <a:latin typeface="Avenir"/>
                <a:ea typeface="Avenir"/>
                <a:cs typeface="Avenir"/>
                <a:sym typeface="Avenir"/>
              </a:rPr>
              <a:t> Edition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Jean-François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MESPLEDE</a:t>
            </a:r>
            <a:endParaRPr sz="1400" b="0" i="0" u="none" strike="noStrike" cap="none">
              <a:solidFill>
                <a:srgbClr val="000000"/>
              </a:solidFill>
              <a:latin typeface="Arial"/>
              <a:ea typeface="Arial"/>
              <a:cs typeface="Arial"/>
              <a:sym typeface="Arial"/>
            </a:endParaRPr>
          </a:p>
        </p:txBody>
      </p:sp>
      <p:pic>
        <p:nvPicPr>
          <p:cNvPr id="244" name="Google Shape;244;p6"/>
          <p:cNvPicPr preferRelativeResize="0"/>
          <p:nvPr/>
        </p:nvPicPr>
        <p:blipFill rotWithShape="1">
          <a:blip r:embed="rId3">
            <a:alphaModFix/>
          </a:blip>
          <a:srcRect l="5841" r="6068"/>
          <a:stretch/>
        </p:blipFill>
        <p:spPr>
          <a:xfrm>
            <a:off x="3610237" y="3627554"/>
            <a:ext cx="1554873" cy="1841622"/>
          </a:xfrm>
          <a:prstGeom prst="rect">
            <a:avLst/>
          </a:prstGeom>
          <a:noFill/>
          <a:ln>
            <a:noFill/>
          </a:ln>
        </p:spPr>
      </p:pic>
      <p:pic>
        <p:nvPicPr>
          <p:cNvPr id="245" name="Google Shape;245;p6"/>
          <p:cNvPicPr preferRelativeResize="0"/>
          <p:nvPr/>
        </p:nvPicPr>
        <p:blipFill rotWithShape="1">
          <a:blip r:embed="rId4">
            <a:alphaModFix/>
          </a:blip>
          <a:srcRect/>
          <a:stretch/>
        </p:blipFill>
        <p:spPr>
          <a:xfrm>
            <a:off x="541419" y="495288"/>
            <a:ext cx="1288559" cy="457010"/>
          </a:xfrm>
          <a:prstGeom prst="rect">
            <a:avLst/>
          </a:prstGeom>
          <a:noFill/>
          <a:ln>
            <a:noFill/>
          </a:ln>
        </p:spPr>
      </p:pic>
      <p:sp>
        <p:nvSpPr>
          <p:cNvPr id="246" name="Google Shape;246;p6"/>
          <p:cNvSpPr txBox="1"/>
          <p:nvPr/>
        </p:nvSpPr>
        <p:spPr>
          <a:xfrm>
            <a:off x="8758939" y="5699647"/>
            <a:ext cx="150478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212844"/>
                </a:solidFill>
                <a:latin typeface="Avenir"/>
                <a:ea typeface="Avenir"/>
                <a:cs typeface="Avenir"/>
                <a:sym typeface="Avenir"/>
              </a:rPr>
              <a:t>5</a:t>
            </a:r>
            <a:r>
              <a:rPr lang="fr-FR" sz="1600" b="0" i="0" u="none" strike="noStrike" cap="none" baseline="30000">
                <a:solidFill>
                  <a:srgbClr val="212844"/>
                </a:solidFill>
                <a:latin typeface="Avenir"/>
                <a:ea typeface="Avenir"/>
                <a:cs typeface="Avenir"/>
                <a:sym typeface="Avenir"/>
              </a:rPr>
              <a:t>ème</a:t>
            </a:r>
            <a:r>
              <a:rPr lang="fr-FR" sz="1600" b="0" i="0" u="none" strike="noStrike" cap="none">
                <a:solidFill>
                  <a:srgbClr val="212844"/>
                </a:solidFill>
                <a:latin typeface="Avenir"/>
                <a:ea typeface="Avenir"/>
                <a:cs typeface="Avenir"/>
                <a:sym typeface="Avenir"/>
              </a:rPr>
              <a:t> Edition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212844"/>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André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212844"/>
                </a:solidFill>
                <a:latin typeface="Avenir"/>
                <a:ea typeface="Avenir"/>
                <a:cs typeface="Avenir"/>
                <a:sym typeface="Avenir"/>
              </a:rPr>
              <a:t>TERRAIL</a:t>
            </a:r>
            <a:endParaRPr sz="1400" b="0" i="0" u="none" strike="noStrike" cap="none">
              <a:solidFill>
                <a:srgbClr val="000000"/>
              </a:solidFill>
              <a:latin typeface="Arial"/>
              <a:ea typeface="Arial"/>
              <a:cs typeface="Arial"/>
              <a:sym typeface="Arial"/>
            </a:endParaRPr>
          </a:p>
        </p:txBody>
      </p:sp>
      <p:cxnSp>
        <p:nvCxnSpPr>
          <p:cNvPr id="247" name="Google Shape;247;p6"/>
          <p:cNvCxnSpPr/>
          <p:nvPr/>
        </p:nvCxnSpPr>
        <p:spPr>
          <a:xfrm>
            <a:off x="8697021" y="5767022"/>
            <a:ext cx="0" cy="867099"/>
          </a:xfrm>
          <a:prstGeom prst="straightConnector1">
            <a:avLst/>
          </a:prstGeom>
          <a:noFill/>
          <a:ln w="57150" cap="flat" cmpd="sng">
            <a:solidFill>
              <a:srgbClr val="FBBF2F"/>
            </a:solidFill>
            <a:prstDash val="solid"/>
            <a:miter lim="800000"/>
            <a:headEnd type="none" w="sm" len="sm"/>
            <a:tailEnd type="none" w="sm" len="sm"/>
          </a:ln>
        </p:spPr>
      </p:cxnSp>
      <p:pic>
        <p:nvPicPr>
          <p:cNvPr id="248" name="Google Shape;248;p6" descr="Une image contenant personne, Visage humain, habits, sourire&#10;&#10;Description générée automatiquement"/>
          <p:cNvPicPr preferRelativeResize="0"/>
          <p:nvPr/>
        </p:nvPicPr>
        <p:blipFill rotWithShape="1">
          <a:blip r:embed="rId5">
            <a:alphaModFix/>
          </a:blip>
          <a:srcRect/>
          <a:stretch/>
        </p:blipFill>
        <p:spPr>
          <a:xfrm>
            <a:off x="8655449" y="3589542"/>
            <a:ext cx="1333390" cy="2000084"/>
          </a:xfrm>
          <a:prstGeom prst="rect">
            <a:avLst/>
          </a:prstGeom>
          <a:noFill/>
          <a:ln>
            <a:noFill/>
          </a:ln>
          <a:effectLst>
            <a:outerShdw blurRad="292100" dist="139700" dir="2700000" algn="tl" rotWithShape="0">
              <a:srgbClr val="333333">
                <a:alpha val="65098"/>
              </a:srgbClr>
            </a:outerShdw>
          </a:effectLst>
        </p:spPr>
      </p:pic>
      <p:cxnSp>
        <p:nvCxnSpPr>
          <p:cNvPr id="249" name="Google Shape;249;p6"/>
          <p:cNvCxnSpPr/>
          <p:nvPr/>
        </p:nvCxnSpPr>
        <p:spPr>
          <a:xfrm>
            <a:off x="5816337" y="2344162"/>
            <a:ext cx="0" cy="867099"/>
          </a:xfrm>
          <a:prstGeom prst="straightConnector1">
            <a:avLst/>
          </a:prstGeom>
          <a:noFill/>
          <a:ln w="57150" cap="flat" cmpd="sng">
            <a:solidFill>
              <a:srgbClr val="FBBF2F"/>
            </a:solidFill>
            <a:prstDash val="solid"/>
            <a:miter lim="800000"/>
            <a:headEnd type="none" w="sm" len="sm"/>
            <a:tailEnd type="none" w="sm" len="sm"/>
          </a:ln>
        </p:spPr>
      </p:cxnSp>
      <p:pic>
        <p:nvPicPr>
          <p:cNvPr id="250" name="Google Shape;250;p6"/>
          <p:cNvPicPr preferRelativeResize="0"/>
          <p:nvPr/>
        </p:nvPicPr>
        <p:blipFill rotWithShape="1">
          <a:blip r:embed="rId6">
            <a:alphaModFix/>
          </a:blip>
          <a:srcRect/>
          <a:stretch/>
        </p:blipFill>
        <p:spPr>
          <a:xfrm>
            <a:off x="7826515" y="1534549"/>
            <a:ext cx="1342726" cy="1780072"/>
          </a:xfrm>
          <a:prstGeom prst="rect">
            <a:avLst/>
          </a:prstGeom>
          <a:noFill/>
          <a:ln>
            <a:noFill/>
          </a:ln>
        </p:spPr>
      </p:pic>
      <p:pic>
        <p:nvPicPr>
          <p:cNvPr id="251" name="Google Shape;251;p6" descr="Carol Duval-Leroy - Wikipedia"/>
          <p:cNvPicPr preferRelativeResize="0"/>
          <p:nvPr/>
        </p:nvPicPr>
        <p:blipFill rotWithShape="1">
          <a:blip r:embed="rId7">
            <a:alphaModFix/>
          </a:blip>
          <a:srcRect/>
          <a:stretch/>
        </p:blipFill>
        <p:spPr>
          <a:xfrm>
            <a:off x="6242585" y="3589545"/>
            <a:ext cx="1333387" cy="2000081"/>
          </a:xfrm>
          <a:prstGeom prst="rect">
            <a:avLst/>
          </a:prstGeom>
          <a:noFill/>
          <a:ln>
            <a:noFill/>
          </a:ln>
        </p:spPr>
      </p:pic>
      <p:pic>
        <p:nvPicPr>
          <p:cNvPr id="252" name="Google Shape;252;p6"/>
          <p:cNvPicPr preferRelativeResize="0"/>
          <p:nvPr/>
        </p:nvPicPr>
        <p:blipFill rotWithShape="1">
          <a:blip r:embed="rId8">
            <a:alphaModFix/>
          </a:blip>
          <a:srcRect/>
          <a:stretch/>
        </p:blipFill>
        <p:spPr>
          <a:xfrm>
            <a:off x="4077465" y="1641601"/>
            <a:ext cx="1622525" cy="1690166"/>
          </a:xfrm>
          <a:prstGeom prst="rect">
            <a:avLst/>
          </a:prstGeom>
          <a:noFill/>
          <a:ln>
            <a:noFill/>
          </a:ln>
        </p:spPr>
      </p:pic>
      <p:pic>
        <p:nvPicPr>
          <p:cNvPr id="253" name="Google Shape;253;p6"/>
          <p:cNvPicPr preferRelativeResize="0"/>
          <p:nvPr/>
        </p:nvPicPr>
        <p:blipFill rotWithShape="1">
          <a:blip r:embed="rId9">
            <a:alphaModFix/>
          </a:blip>
          <a:srcRect/>
          <a:stretch/>
        </p:blipFill>
        <p:spPr>
          <a:xfrm>
            <a:off x="2541135" y="1645284"/>
            <a:ext cx="1544818" cy="1686483"/>
          </a:xfrm>
          <a:prstGeom prst="rect">
            <a:avLst/>
          </a:prstGeom>
          <a:noFill/>
          <a:ln>
            <a:noFill/>
          </a:ln>
        </p:spPr>
      </p:pic>
      <p:sp>
        <p:nvSpPr>
          <p:cNvPr id="254" name="Google Shape;254;p6"/>
          <p:cNvSpPr txBox="1">
            <a:spLocks noGrp="1"/>
          </p:cNvSpPr>
          <p:nvPr>
            <p:ph type="sldNum" idx="12"/>
          </p:nvPr>
        </p:nvSpPr>
        <p:spPr>
          <a:xfrm>
            <a:off x="9263849" y="63740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
          <p:cNvSpPr/>
          <p:nvPr/>
        </p:nvSpPr>
        <p:spPr>
          <a:xfrm>
            <a:off x="0" y="0"/>
            <a:ext cx="2313465" cy="6858000"/>
          </a:xfrm>
          <a:prstGeom prst="rect">
            <a:avLst/>
          </a:prstGeom>
          <a:solidFill>
            <a:srgbClr val="FBBF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0" name="Google Shape;260;p7"/>
          <p:cNvPicPr preferRelativeResize="0"/>
          <p:nvPr/>
        </p:nvPicPr>
        <p:blipFill rotWithShape="1">
          <a:blip r:embed="rId3">
            <a:alphaModFix/>
          </a:blip>
          <a:srcRect/>
          <a:stretch/>
        </p:blipFill>
        <p:spPr>
          <a:xfrm>
            <a:off x="541419" y="495288"/>
            <a:ext cx="1288559" cy="457010"/>
          </a:xfrm>
          <a:prstGeom prst="rect">
            <a:avLst/>
          </a:prstGeom>
          <a:noFill/>
          <a:ln>
            <a:noFill/>
          </a:ln>
        </p:spPr>
      </p:pic>
      <p:sp>
        <p:nvSpPr>
          <p:cNvPr id="261" name="Google Shape;26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a:t>
            </a:fld>
            <a:endParaRPr/>
          </a:p>
        </p:txBody>
      </p:sp>
      <p:pic>
        <p:nvPicPr>
          <p:cNvPr id="262" name="Google Shape;262;p7"/>
          <p:cNvPicPr preferRelativeResize="0"/>
          <p:nvPr/>
        </p:nvPicPr>
        <p:blipFill rotWithShape="1">
          <a:blip r:embed="rId4">
            <a:alphaModFix/>
          </a:blip>
          <a:srcRect/>
          <a:stretch/>
        </p:blipFill>
        <p:spPr>
          <a:xfrm>
            <a:off x="8610600" y="2504716"/>
            <a:ext cx="3304595" cy="1085423"/>
          </a:xfrm>
          <a:prstGeom prst="rect">
            <a:avLst/>
          </a:prstGeom>
          <a:noFill/>
          <a:ln>
            <a:noFill/>
          </a:ln>
        </p:spPr>
      </p:pic>
      <p:pic>
        <p:nvPicPr>
          <p:cNvPr id="263" name="Google Shape;263;p7"/>
          <p:cNvPicPr preferRelativeResize="0"/>
          <p:nvPr/>
        </p:nvPicPr>
        <p:blipFill rotWithShape="1">
          <a:blip r:embed="rId5">
            <a:alphaModFix/>
          </a:blip>
          <a:srcRect/>
          <a:stretch/>
        </p:blipFill>
        <p:spPr>
          <a:xfrm>
            <a:off x="3966865" y="39267"/>
            <a:ext cx="4258269" cy="67794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8"/>
          <p:cNvSpPr/>
          <p:nvPr/>
        </p:nvSpPr>
        <p:spPr>
          <a:xfrm>
            <a:off x="0" y="0"/>
            <a:ext cx="2454442"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8"/>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8"/>
          <p:cNvSpPr txBox="1"/>
          <p:nvPr/>
        </p:nvSpPr>
        <p:spPr>
          <a:xfrm>
            <a:off x="2598357" y="187761"/>
            <a:ext cx="4882444"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FBBF2F"/>
                </a:solidFill>
                <a:latin typeface="Poiret One"/>
                <a:ea typeface="Poiret One"/>
                <a:cs typeface="Poiret One"/>
                <a:sym typeface="Poiret One"/>
              </a:rPr>
              <a:t>Notre nouveau parrain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FBBF2F"/>
              </a:solidFill>
              <a:latin typeface="Poiret One"/>
              <a:ea typeface="Poiret One"/>
              <a:cs typeface="Poiret One"/>
              <a:sym typeface="Poiret One"/>
            </a:endParaRPr>
          </a:p>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FBBF2F"/>
                </a:solidFill>
                <a:latin typeface="Poiret One"/>
                <a:ea typeface="Poiret One"/>
                <a:cs typeface="Poiret One"/>
                <a:sym typeface="Poiret One"/>
              </a:rPr>
              <a:t>Yann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FBBF2F"/>
                </a:solidFill>
                <a:latin typeface="Poiret One"/>
                <a:ea typeface="Poiret One"/>
                <a:cs typeface="Poiret One"/>
                <a:sym typeface="Poiret One"/>
              </a:rPr>
              <a:t>Bucaille-Lanrezac</a:t>
            </a:r>
            <a:endParaRPr sz="1400" b="0" i="0" u="none" strike="noStrike" cap="none">
              <a:solidFill>
                <a:srgbClr val="000000"/>
              </a:solidFill>
              <a:latin typeface="Arial"/>
              <a:ea typeface="Arial"/>
              <a:cs typeface="Arial"/>
              <a:sym typeface="Arial"/>
            </a:endParaRPr>
          </a:p>
        </p:txBody>
      </p:sp>
      <p:sp>
        <p:nvSpPr>
          <p:cNvPr id="271" name="Google Shape;271;p8"/>
          <p:cNvSpPr txBox="1"/>
          <p:nvPr/>
        </p:nvSpPr>
        <p:spPr>
          <a:xfrm>
            <a:off x="2454442" y="2330028"/>
            <a:ext cx="4959773"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venir"/>
                <a:ea typeface="Avenir"/>
                <a:cs typeface="Avenir"/>
                <a:sym typeface="Avenir"/>
              </a:rPr>
              <a:t>Nous sommes très fiers et honorés </a:t>
            </a:r>
            <a:r>
              <a:rPr lang="fr-FR" sz="2000" b="0" i="0" u="none" strike="noStrike" cap="none">
                <a:solidFill>
                  <a:schemeClr val="dk1"/>
                </a:solidFill>
                <a:latin typeface="Avenir"/>
                <a:ea typeface="Avenir"/>
                <a:cs typeface="Avenir"/>
                <a:sym typeface="Avenir"/>
              </a:rPr>
              <a:t>de vous dévoiler le parrain de cette sixième édition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p:txBody>
      </p:sp>
      <p:pic>
        <p:nvPicPr>
          <p:cNvPr id="272" name="Google Shape;272;p8"/>
          <p:cNvPicPr preferRelativeResize="0"/>
          <p:nvPr/>
        </p:nvPicPr>
        <p:blipFill rotWithShape="1">
          <a:blip r:embed="rId3">
            <a:alphaModFix/>
          </a:blip>
          <a:srcRect/>
          <a:stretch/>
        </p:blipFill>
        <p:spPr>
          <a:xfrm>
            <a:off x="4133426" y="3332693"/>
            <a:ext cx="1384995" cy="1384995"/>
          </a:xfrm>
          <a:prstGeom prst="rect">
            <a:avLst/>
          </a:prstGeom>
          <a:noFill/>
          <a:ln>
            <a:noFill/>
          </a:ln>
        </p:spPr>
      </p:pic>
      <p:sp>
        <p:nvSpPr>
          <p:cNvPr id="273" name="Google Shape;273;p8"/>
          <p:cNvSpPr txBox="1"/>
          <p:nvPr/>
        </p:nvSpPr>
        <p:spPr>
          <a:xfrm>
            <a:off x="2988635" y="4911962"/>
            <a:ext cx="4226355"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venir"/>
                <a:ea typeface="Avenir"/>
                <a:cs typeface="Avenir"/>
                <a:sym typeface="Avenir"/>
              </a:rPr>
              <a:t>Co-fondateur des Cafés Joyeux</a:t>
            </a:r>
            <a:endParaRPr sz="2000" b="0" i="0" u="none" strike="noStrike" cap="none">
              <a:solidFill>
                <a:schemeClr val="dk1"/>
              </a:solidFill>
              <a:latin typeface="Avenir"/>
              <a:ea typeface="Avenir"/>
              <a:cs typeface="Avenir"/>
              <a:sym typeface="Avenir"/>
            </a:endParaRPr>
          </a:p>
        </p:txBody>
      </p:sp>
      <p:pic>
        <p:nvPicPr>
          <p:cNvPr id="274" name="Google Shape;274;p8"/>
          <p:cNvPicPr preferRelativeResize="0"/>
          <p:nvPr/>
        </p:nvPicPr>
        <p:blipFill rotWithShape="1">
          <a:blip r:embed="rId4">
            <a:alphaModFix/>
          </a:blip>
          <a:srcRect/>
          <a:stretch/>
        </p:blipFill>
        <p:spPr>
          <a:xfrm>
            <a:off x="7547388" y="0"/>
            <a:ext cx="4644612" cy="6858000"/>
          </a:xfrm>
          <a:prstGeom prst="rect">
            <a:avLst/>
          </a:prstGeom>
          <a:noFill/>
          <a:ln>
            <a:noFill/>
          </a:ln>
        </p:spPr>
      </p:pic>
      <p:pic>
        <p:nvPicPr>
          <p:cNvPr id="275" name="Google Shape;275;p8"/>
          <p:cNvPicPr preferRelativeResize="0"/>
          <p:nvPr/>
        </p:nvPicPr>
        <p:blipFill rotWithShape="1">
          <a:blip r:embed="rId5">
            <a:alphaModFix/>
          </a:blip>
          <a:srcRect l="43100" r="34411"/>
          <a:stretch/>
        </p:blipFill>
        <p:spPr>
          <a:xfrm>
            <a:off x="-1" y="0"/>
            <a:ext cx="2313465" cy="6858000"/>
          </a:xfrm>
          <a:prstGeom prst="rect">
            <a:avLst/>
          </a:prstGeom>
          <a:noFill/>
          <a:ln>
            <a:noFill/>
          </a:ln>
        </p:spPr>
      </p:pic>
      <p:pic>
        <p:nvPicPr>
          <p:cNvPr id="276" name="Google Shape;276;p8" descr="Play Button Emoji">
            <a:hlinkClick r:id="rId6"/>
          </p:cNvPr>
          <p:cNvPicPr preferRelativeResize="0"/>
          <p:nvPr/>
        </p:nvPicPr>
        <p:blipFill rotWithShape="1">
          <a:blip r:embed="rId7">
            <a:alphaModFix/>
          </a:blip>
          <a:srcRect/>
          <a:stretch/>
        </p:blipFill>
        <p:spPr>
          <a:xfrm>
            <a:off x="4644612" y="5558831"/>
            <a:ext cx="457200" cy="457200"/>
          </a:xfrm>
          <a:prstGeom prst="rect">
            <a:avLst/>
          </a:prstGeom>
          <a:noFill/>
          <a:ln>
            <a:noFill/>
          </a:ln>
        </p:spPr>
      </p:pic>
      <p:pic>
        <p:nvPicPr>
          <p:cNvPr id="277" name="Google Shape;277;p8"/>
          <p:cNvPicPr preferRelativeResize="0"/>
          <p:nvPr/>
        </p:nvPicPr>
        <p:blipFill rotWithShape="1">
          <a:blip r:embed="rId8">
            <a:alphaModFix/>
          </a:blip>
          <a:srcRect/>
          <a:stretch/>
        </p:blipFill>
        <p:spPr>
          <a:xfrm>
            <a:off x="4255738" y="6262790"/>
            <a:ext cx="1288559" cy="457010"/>
          </a:xfrm>
          <a:prstGeom prst="rect">
            <a:avLst/>
          </a:prstGeom>
          <a:noFill/>
          <a:ln>
            <a:noFill/>
          </a:ln>
        </p:spPr>
      </p:pic>
      <p:sp>
        <p:nvSpPr>
          <p:cNvPr id="278" name="Google Shape;27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p:nvPr/>
        </p:nvSpPr>
        <p:spPr>
          <a:xfrm>
            <a:off x="0" y="0"/>
            <a:ext cx="2313465" cy="6858000"/>
          </a:xfrm>
          <a:prstGeom prst="rect">
            <a:avLst/>
          </a:prstGeom>
          <a:solidFill>
            <a:srgbClr val="2128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4" name="Google Shape;284;p9"/>
          <p:cNvPicPr preferRelativeResize="0"/>
          <p:nvPr/>
        </p:nvPicPr>
        <p:blipFill rotWithShape="1">
          <a:blip r:embed="rId3">
            <a:alphaModFix/>
          </a:blip>
          <a:srcRect/>
          <a:stretch/>
        </p:blipFill>
        <p:spPr>
          <a:xfrm>
            <a:off x="10049233" y="434325"/>
            <a:ext cx="1288559" cy="457010"/>
          </a:xfrm>
          <a:prstGeom prst="rect">
            <a:avLst/>
          </a:prstGeom>
          <a:noFill/>
          <a:ln>
            <a:noFill/>
          </a:ln>
        </p:spPr>
      </p:pic>
      <p:pic>
        <p:nvPicPr>
          <p:cNvPr id="285" name="Google Shape;285;p9"/>
          <p:cNvPicPr preferRelativeResize="0"/>
          <p:nvPr/>
        </p:nvPicPr>
        <p:blipFill rotWithShape="1">
          <a:blip r:embed="rId4">
            <a:alphaModFix/>
          </a:blip>
          <a:srcRect l="43100" r="34411"/>
          <a:stretch/>
        </p:blipFill>
        <p:spPr>
          <a:xfrm>
            <a:off x="0" y="0"/>
            <a:ext cx="2177144" cy="6858000"/>
          </a:xfrm>
          <a:prstGeom prst="rect">
            <a:avLst/>
          </a:prstGeom>
          <a:noFill/>
          <a:ln>
            <a:noFill/>
          </a:ln>
        </p:spPr>
      </p:pic>
      <p:pic>
        <p:nvPicPr>
          <p:cNvPr id="286" name="Google Shape;286;p9"/>
          <p:cNvPicPr preferRelativeResize="0"/>
          <p:nvPr/>
        </p:nvPicPr>
        <p:blipFill rotWithShape="1">
          <a:blip r:embed="rId5">
            <a:alphaModFix/>
          </a:blip>
          <a:srcRect/>
          <a:stretch/>
        </p:blipFill>
        <p:spPr>
          <a:xfrm>
            <a:off x="8075117" y="2278582"/>
            <a:ext cx="2930341" cy="2930341"/>
          </a:xfrm>
          <a:prstGeom prst="rect">
            <a:avLst/>
          </a:prstGeom>
          <a:noFill/>
          <a:ln>
            <a:noFill/>
          </a:ln>
        </p:spPr>
      </p:pic>
      <p:sp>
        <p:nvSpPr>
          <p:cNvPr id="287" name="Google Shape;287;p9"/>
          <p:cNvSpPr txBox="1"/>
          <p:nvPr/>
        </p:nvSpPr>
        <p:spPr>
          <a:xfrm>
            <a:off x="3480607" y="2654378"/>
            <a:ext cx="4882444"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FBBF2F"/>
                </a:solidFill>
                <a:latin typeface="Avenir"/>
                <a:ea typeface="Avenir"/>
                <a:cs typeface="Avenir"/>
                <a:sym typeface="Avenir"/>
              </a:rPr>
              <a:t>Riaz MAMODE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FBBF2F"/>
                </a:solidFill>
                <a:latin typeface="Avenir"/>
                <a:ea typeface="Avenir"/>
                <a:cs typeface="Avenir"/>
                <a:sym typeface="Avenir"/>
              </a:rPr>
              <a:t>Directeur des opérations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FBBF2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FBBF2F"/>
                </a:solidFill>
                <a:latin typeface="Avenir"/>
                <a:ea typeface="Avenir"/>
                <a:cs typeface="Avenir"/>
                <a:sym typeface="Avenir"/>
              </a:rPr>
              <a:t>Aurore BLANC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FBBF2F"/>
                </a:solidFill>
                <a:latin typeface="Avenir"/>
                <a:ea typeface="Avenir"/>
                <a:cs typeface="Avenir"/>
                <a:sym typeface="Avenir"/>
              </a:rPr>
              <a:t>Chief of Staff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FBBF2F"/>
              </a:solidFill>
              <a:latin typeface="Poiret One"/>
              <a:ea typeface="Poiret One"/>
              <a:cs typeface="Poiret One"/>
              <a:sym typeface="Poiret One"/>
            </a:endParaRPr>
          </a:p>
        </p:txBody>
      </p:sp>
      <p:sp>
        <p:nvSpPr>
          <p:cNvPr id="288" name="Google Shape;28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a:t>
            </a:fld>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1351</Words>
  <Application>Microsoft Office PowerPoint</Application>
  <PresentationFormat>Grand écran</PresentationFormat>
  <Paragraphs>284</Paragraphs>
  <Slides>24</Slides>
  <Notes>24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24</vt:i4>
      </vt:variant>
    </vt:vector>
  </HeadingPairs>
  <TitlesOfParts>
    <vt:vector size="34" baseType="lpstr">
      <vt:lpstr>Avenir</vt:lpstr>
      <vt:lpstr>Comic Sans MS</vt:lpstr>
      <vt:lpstr>Arial Black</vt:lpstr>
      <vt:lpstr>Trebuchet MS</vt:lpstr>
      <vt:lpstr>Stardos Stencil</vt:lpstr>
      <vt:lpstr>Calibri</vt:lpstr>
      <vt:lpstr>Arial</vt:lpstr>
      <vt:lpstr>Poiret One</vt:lpstr>
      <vt:lpstr>Arimo</vt:lpstr>
      <vt:lpstr>Thème Office</vt:lpstr>
      <vt:lpstr>Présentation PowerPoint</vt:lpstr>
      <vt:lpstr>Présentation PowerPoint</vt:lpstr>
      <vt:lpstr>LE MOT DU PRÉSIDENT</vt:lpstr>
      <vt:lpstr>Présentation PowerPoint</vt:lpstr>
      <vt:lpstr>LE TROPHÉE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Alexia Roux</dc:creator>
  <cp:lastModifiedBy>Caroline RAVENET</cp:lastModifiedBy>
  <cp:revision>1</cp:revision>
  <dcterms:created xsi:type="dcterms:W3CDTF">2026-03-04T15:15:30Z</dcterms:created>
  <dcterms:modified xsi:type="dcterms:W3CDTF">2026-03-27T15:39:30Z</dcterms:modified>
</cp:coreProperties>
</file>